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62" r:id="rId3"/>
    <p:sldId id="263" r:id="rId4"/>
    <p:sldId id="267" r:id="rId5"/>
    <p:sldId id="266" r:id="rId6"/>
    <p:sldId id="272" r:id="rId7"/>
    <p:sldId id="27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10" autoAdjust="0"/>
  </p:normalViewPr>
  <p:slideViewPr>
    <p:cSldViewPr>
      <p:cViewPr varScale="1">
        <p:scale>
          <a:sx n="91" d="100"/>
          <a:sy n="91" d="100"/>
        </p:scale>
        <p:origin x="163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02E50-D4AD-4688-A511-D6DE2E40DC7C}" type="datetimeFigureOut">
              <a:rPr lang="en-US" smtClean="0"/>
              <a:t>8/11/2022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3A6A8-5FD2-40AD-844B-FB42AA775EA7}" type="slidenum">
              <a:rPr lang="en-US" smtClean="0"/>
              <a:t>‹#›</a:t>
            </a:fld>
            <a:endParaRPr lang="en-US"/>
          </a:p>
        </p:txBody>
      </p:sp>
    </p:spTree>
    <p:extLst>
      <p:ext uri="{BB962C8B-B14F-4D97-AF65-F5344CB8AC3E}">
        <p14:creationId xmlns:p14="http://schemas.microsoft.com/office/powerpoint/2010/main" val="287618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3A6A8-5FD2-40AD-844B-FB42AA775EA7}" type="slidenum">
              <a:rPr lang="en-US" smtClean="0"/>
              <a:t>3</a:t>
            </a:fld>
            <a:endParaRPr lang="en-US"/>
          </a:p>
        </p:txBody>
      </p:sp>
    </p:spTree>
    <p:extLst>
      <p:ext uri="{BB962C8B-B14F-4D97-AF65-F5344CB8AC3E}">
        <p14:creationId xmlns:p14="http://schemas.microsoft.com/office/powerpoint/2010/main" val="253578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Health Promotion? </a:t>
            </a:r>
          </a:p>
          <a:p>
            <a:r>
              <a:rPr lang="en-US" dirty="0"/>
              <a:t>It’s more than just “promoting</a:t>
            </a:r>
            <a:r>
              <a:rPr lang="en-US" baseline="0" dirty="0"/>
              <a:t> health”!</a:t>
            </a:r>
          </a:p>
          <a:p>
            <a:r>
              <a:rPr lang="en-US" baseline="0" dirty="0"/>
              <a:t>What we do is we promote, encourage, and teach students how to make healthy decisions as an adult.</a:t>
            </a:r>
          </a:p>
          <a:p>
            <a:endParaRPr lang="en-US" baseline="0" dirty="0"/>
          </a:p>
          <a:p>
            <a:pPr marL="171450" indent="-171450">
              <a:buFontTx/>
              <a:buChar char="-"/>
            </a:pPr>
            <a:r>
              <a:rPr lang="en-US" dirty="0" err="1"/>
              <a:t>AlcoholEdu</a:t>
            </a:r>
            <a:r>
              <a:rPr lang="en-US" dirty="0"/>
              <a:t> for Parents: offers a consistent tone and style, providing parents with non-opinionated information, key facts, and important resources that will help them have productive conversations that can impact their student's safety, decision-making, and personal development in college.</a:t>
            </a:r>
          </a:p>
          <a:p>
            <a:pPr marL="171450" indent="-171450">
              <a:buFontTx/>
              <a:buChar char="-"/>
            </a:pPr>
            <a:r>
              <a:rPr lang="en-US" dirty="0"/>
              <a:t>Student Health 101: Students often cite their parents as the top 1 or 2 sources of wellness information. This magazine</a:t>
            </a:r>
            <a:r>
              <a:rPr lang="en-US" baseline="0" dirty="0"/>
              <a:t> is short and sweet and gives you tons of information on how to talk to your child if you see any issues come up, if they’re stressed out, current college health news, and serves as a general resource for you to refer back to if you have any questions or concerns.</a:t>
            </a:r>
          </a:p>
        </p:txBody>
      </p:sp>
      <p:sp>
        <p:nvSpPr>
          <p:cNvPr id="4" name="Slide Number Placeholder 3"/>
          <p:cNvSpPr>
            <a:spLocks noGrp="1"/>
          </p:cNvSpPr>
          <p:nvPr>
            <p:ph type="sldNum" sz="quarter" idx="10"/>
          </p:nvPr>
        </p:nvSpPr>
        <p:spPr/>
        <p:txBody>
          <a:bodyPr/>
          <a:lstStyle/>
          <a:p>
            <a:fld id="{5D50B702-E190-4B59-8A8A-7D4148AEEBB7}" type="slidenum">
              <a:rPr lang="en-US" smtClean="0"/>
              <a:t>5</a:t>
            </a:fld>
            <a:endParaRPr lang="en-US"/>
          </a:p>
        </p:txBody>
      </p:sp>
    </p:spTree>
    <p:extLst>
      <p:ext uri="{BB962C8B-B14F-4D97-AF65-F5344CB8AC3E}">
        <p14:creationId xmlns:p14="http://schemas.microsoft.com/office/powerpoint/2010/main" val="317544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3A6A8-5FD2-40AD-844B-FB42AA775EA7}" type="slidenum">
              <a:rPr lang="en-US" smtClean="0"/>
              <a:t>7</a:t>
            </a:fld>
            <a:endParaRPr lang="en-US"/>
          </a:p>
        </p:txBody>
      </p:sp>
    </p:spTree>
    <p:extLst>
      <p:ext uri="{BB962C8B-B14F-4D97-AF65-F5344CB8AC3E}">
        <p14:creationId xmlns:p14="http://schemas.microsoft.com/office/powerpoint/2010/main" val="123163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026B65E-73D4-40F5-B332-B372E529753D}" type="datetimeFigureOut">
              <a:rPr lang="en-US" smtClean="0"/>
              <a:pPr/>
              <a:t>8/11/2022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1AF8D0F-ACCC-4D09-80E8-D58CE78D644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26B65E-73D4-40F5-B332-B372E529753D}"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F8D0F-ACCC-4D09-80E8-D58CE78D64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26B65E-73D4-40F5-B332-B372E529753D}"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F8D0F-ACCC-4D09-80E8-D58CE78D64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26B65E-73D4-40F5-B332-B372E529753D}"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F8D0F-ACCC-4D09-80E8-D58CE78D64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026B65E-73D4-40F5-B332-B372E529753D}"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F8D0F-ACCC-4D09-80E8-D58CE78D644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026B65E-73D4-40F5-B332-B372E529753D}"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F8D0F-ACCC-4D09-80E8-D58CE78D64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026B65E-73D4-40F5-B332-B372E529753D}"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F8D0F-ACCC-4D09-80E8-D58CE78D64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026B65E-73D4-40F5-B332-B372E529753D}"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F8D0F-ACCC-4D09-80E8-D58CE78D64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B65E-73D4-40F5-B332-B372E529753D}"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F8D0F-ACCC-4D09-80E8-D58CE78D64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026B65E-73D4-40F5-B332-B372E529753D}"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F8D0F-ACCC-4D09-80E8-D58CE78D64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026B65E-73D4-40F5-B332-B372E529753D}"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1AF8D0F-ACCC-4D09-80E8-D58CE78D644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026B65E-73D4-40F5-B332-B372E529753D}" type="datetimeFigureOut">
              <a:rPr lang="en-US" smtClean="0"/>
              <a:pPr/>
              <a:t>8/11/2022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AF8D0F-ACCC-4D09-80E8-D58CE78D644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5.m4a"/><Relationship Id="rId7" Type="http://schemas.openxmlformats.org/officeDocument/2006/relationships/image" Target="../media/image5.jpeg"/><Relationship Id="rId2" Type="http://schemas.microsoft.com/office/2007/relationships/media" Target="../media/media5.m4a"/><Relationship Id="rId1" Type="http://schemas.openxmlformats.org/officeDocument/2006/relationships/tags" Target="../tags/tag3.xml"/><Relationship Id="rId6" Type="http://schemas.openxmlformats.org/officeDocument/2006/relationships/image" Target="../media/image4.jpg"/><Relationship Id="rId5" Type="http://schemas.openxmlformats.org/officeDocument/2006/relationships/notesSlide" Target="../notesSlides/notesSlide2.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62600"/>
            <a:ext cx="8763000" cy="609600"/>
          </a:xfrm>
        </p:spPr>
        <p:txBody>
          <a:bodyPr>
            <a:noAutofit/>
          </a:bodyPr>
          <a:lstStyle/>
          <a:p>
            <a:r>
              <a:rPr lang="en-US" sz="3200" dirty="0">
                <a:solidFill>
                  <a:schemeClr val="accent5">
                    <a:lumMod val="50000"/>
                  </a:schemeClr>
                </a:solidFill>
                <a:latin typeface="Abadi" panose="020B0604020104020204" pitchFamily="34" charset="0"/>
              </a:rPr>
              <a:t>University of South Florida St. Petersburg</a:t>
            </a:r>
          </a:p>
        </p:txBody>
      </p:sp>
      <p:pic>
        <p:nvPicPr>
          <p:cNvPr id="1026" name="Picture 2"/>
          <p:cNvPicPr>
            <a:picLocks noGrp="1" noChangeAspect="1" noChangeArrowheads="1"/>
          </p:cNvPicPr>
          <p:nvPr>
            <p:ph type="pic" idx="1"/>
          </p:nvPr>
        </p:nvPicPr>
        <p:blipFill>
          <a:blip r:embed="rId4" cstate="print">
            <a:extLst>
              <a:ext uri="{28A0092B-C50C-407E-A947-70E740481C1C}">
                <a14:useLocalDpi xmlns:a14="http://schemas.microsoft.com/office/drawing/2010/main" val="0"/>
              </a:ext>
            </a:extLst>
          </a:blip>
          <a:stretch>
            <a:fillRect/>
          </a:stretch>
        </p:blipFill>
        <p:spPr bwMode="auto">
          <a:xfrm rot="418608">
            <a:off x="3441119" y="1542615"/>
            <a:ext cx="4831585" cy="3207295"/>
          </a:xfrm>
          <a:prstGeom prst="rect">
            <a:avLst/>
          </a:prstGeom>
          <a:noFill/>
          <a:ln w="9525">
            <a:noFill/>
            <a:miter lim="800000"/>
            <a:headEnd/>
            <a:tailEnd/>
          </a:ln>
        </p:spPr>
      </p:pic>
      <p:sp>
        <p:nvSpPr>
          <p:cNvPr id="7" name="TextBox 6"/>
          <p:cNvSpPr txBox="1"/>
          <p:nvPr/>
        </p:nvSpPr>
        <p:spPr>
          <a:xfrm>
            <a:off x="152400" y="228600"/>
            <a:ext cx="8610600" cy="584775"/>
          </a:xfrm>
          <a:prstGeom prst="rect">
            <a:avLst/>
          </a:prstGeom>
          <a:noFill/>
        </p:spPr>
        <p:txBody>
          <a:bodyPr wrap="square" rtlCol="0">
            <a:spAutoFit/>
          </a:bodyPr>
          <a:lstStyle/>
          <a:p>
            <a:pPr algn="ctr"/>
            <a:r>
              <a:rPr lang="en-US" sz="3200" b="1" dirty="0">
                <a:solidFill>
                  <a:schemeClr val="accent5">
                    <a:lumMod val="50000"/>
                  </a:schemeClr>
                </a:solidFill>
                <a:latin typeface="Abadi" panose="020B0604020104020204" pitchFamily="34" charset="0"/>
              </a:rPr>
              <a:t>Wellness Center </a:t>
            </a:r>
            <a:endParaRPr lang="en-US" sz="3200" b="1" dirty="0">
              <a:latin typeface="Abadi" panose="020B0604020104020204" pitchFamily="34" charset="0"/>
            </a:endParaRPr>
          </a:p>
        </p:txBody>
      </p:sp>
      <p:sp>
        <p:nvSpPr>
          <p:cNvPr id="8" name="TextBox 7"/>
          <p:cNvSpPr txBox="1"/>
          <p:nvPr/>
        </p:nvSpPr>
        <p:spPr>
          <a:xfrm>
            <a:off x="25032" y="1387494"/>
            <a:ext cx="3505200" cy="1569660"/>
          </a:xfrm>
          <a:prstGeom prst="rect">
            <a:avLst/>
          </a:prstGeom>
          <a:noFill/>
        </p:spPr>
        <p:txBody>
          <a:bodyPr wrap="square" rtlCol="0">
            <a:spAutoFit/>
          </a:bodyPr>
          <a:lstStyle/>
          <a:p>
            <a:r>
              <a:rPr lang="en-US" sz="2400" dirty="0">
                <a:solidFill>
                  <a:schemeClr val="accent5">
                    <a:lumMod val="50000"/>
                  </a:schemeClr>
                </a:solidFill>
                <a:latin typeface="Abadi" panose="020B0604020104020204" pitchFamily="34" charset="0"/>
              </a:rPr>
              <a:t>Student Life Center 2200</a:t>
            </a:r>
          </a:p>
          <a:p>
            <a:r>
              <a:rPr lang="en-US" sz="2800" dirty="0">
                <a:solidFill>
                  <a:schemeClr val="accent5">
                    <a:lumMod val="50000"/>
                  </a:schemeClr>
                </a:solidFill>
                <a:latin typeface="Abadi" panose="020B0604020104020204" pitchFamily="34" charset="0"/>
              </a:rPr>
              <a:t>727-873-4422</a:t>
            </a:r>
          </a:p>
          <a:p>
            <a:r>
              <a:rPr lang="en-US" sz="2000" u="sng" dirty="0">
                <a:solidFill>
                  <a:schemeClr val="accent5">
                    <a:lumMod val="50000"/>
                  </a:schemeClr>
                </a:solidFill>
                <a:latin typeface="Abadi" panose="020B0604020104020204" pitchFamily="34" charset="0"/>
              </a:rPr>
              <a:t>stpetersburg.usf.edu/wellness</a:t>
            </a:r>
            <a:endParaRPr lang="en-US" sz="2000" dirty="0">
              <a:solidFill>
                <a:schemeClr val="accent5">
                  <a:lumMod val="50000"/>
                </a:schemeClr>
              </a:solidFill>
              <a:latin typeface="Abadi" panose="020B0604020104020204" pitchFamily="34" charset="0"/>
            </a:endParaRPr>
          </a:p>
        </p:txBody>
      </p:sp>
      <p:sp>
        <p:nvSpPr>
          <p:cNvPr id="9" name="TextBox 8"/>
          <p:cNvSpPr txBox="1"/>
          <p:nvPr/>
        </p:nvSpPr>
        <p:spPr>
          <a:xfrm>
            <a:off x="16565" y="3352800"/>
            <a:ext cx="3048000" cy="830997"/>
          </a:xfrm>
          <a:prstGeom prst="rect">
            <a:avLst/>
          </a:prstGeom>
          <a:noFill/>
        </p:spPr>
        <p:txBody>
          <a:bodyPr wrap="square" rtlCol="0">
            <a:spAutoFit/>
          </a:bodyPr>
          <a:lstStyle/>
          <a:p>
            <a:r>
              <a:rPr lang="en-US" sz="2400" b="1" u="sng" dirty="0">
                <a:latin typeface="Abadi" panose="020B0604020104020204" pitchFamily="34" charset="0"/>
              </a:rPr>
              <a:t>Hours of Operation</a:t>
            </a:r>
            <a:endParaRPr lang="en-US" sz="2400" dirty="0">
              <a:latin typeface="Abadi" panose="020B0604020104020204" pitchFamily="34" charset="0"/>
            </a:endParaRPr>
          </a:p>
          <a:p>
            <a:r>
              <a:rPr lang="en-US" sz="2400" dirty="0">
                <a:latin typeface="Abadi" panose="020B0604020104020204" pitchFamily="34" charset="0"/>
              </a:rPr>
              <a:t>Mon - Fri, 8a-5p</a:t>
            </a:r>
          </a:p>
        </p:txBody>
      </p:sp>
      <p:pic>
        <p:nvPicPr>
          <p:cNvPr id="10" name="Audio 9">
            <a:hlinkClick r:id="" action="ppaction://media"/>
            <a:extLst>
              <a:ext uri="{FF2B5EF4-FFF2-40B4-BE49-F238E27FC236}">
                <a16:creationId xmlns:a16="http://schemas.microsoft.com/office/drawing/2014/main" id="{9076144B-ACCC-4F92-A9C1-C311FF8896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3522"/>
    </mc:Choice>
    <mc:Fallback>
      <p:transition spd="slow" advTm="23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adi" panose="020B0604020104020204" pitchFamily="34" charset="0"/>
              </a:rPr>
              <a:t>Confidentiality</a:t>
            </a:r>
          </a:p>
        </p:txBody>
      </p:sp>
      <p:sp>
        <p:nvSpPr>
          <p:cNvPr id="3" name="Content Placeholder 2"/>
          <p:cNvSpPr>
            <a:spLocks noGrp="1"/>
          </p:cNvSpPr>
          <p:nvPr>
            <p:ph idx="1"/>
          </p:nvPr>
        </p:nvSpPr>
        <p:spPr>
          <a:xfrm>
            <a:off x="457200" y="2133600"/>
            <a:ext cx="8229600" cy="4191000"/>
          </a:xfrm>
        </p:spPr>
        <p:txBody>
          <a:bodyPr/>
          <a:lstStyle/>
          <a:p>
            <a:pPr marL="0" indent="0" algn="ctr">
              <a:buNone/>
            </a:pPr>
            <a:r>
              <a:rPr lang="en-US" sz="2800" dirty="0">
                <a:latin typeface="Abadi" panose="020B0604020104020204" pitchFamily="34" charset="0"/>
              </a:rPr>
              <a:t>The Wellness Center staff adhere to very strict confidentiality standards. Any information provided is strictly confidential except in life threatening situations, cases of suspected child or elder abuse, or when release is otherwise required by law. Counseling and medical records are </a:t>
            </a:r>
            <a:r>
              <a:rPr lang="en-US" sz="2800" b="1" u="sng" dirty="0">
                <a:latin typeface="Abadi" panose="020B0604020104020204" pitchFamily="34" charset="0"/>
              </a:rPr>
              <a:t>NOT</a:t>
            </a:r>
            <a:r>
              <a:rPr lang="en-US" sz="2800" b="1" dirty="0">
                <a:latin typeface="Abadi" panose="020B0604020104020204" pitchFamily="34" charset="0"/>
              </a:rPr>
              <a:t> </a:t>
            </a:r>
            <a:r>
              <a:rPr lang="en-US" sz="2800" dirty="0">
                <a:latin typeface="Abadi" panose="020B0604020104020204" pitchFamily="34" charset="0"/>
              </a:rPr>
              <a:t>part of a student's educational record. </a:t>
            </a:r>
          </a:p>
        </p:txBody>
      </p:sp>
      <p:pic>
        <p:nvPicPr>
          <p:cNvPr id="7" name="Audio 6">
            <a:hlinkClick r:id="" action="ppaction://media"/>
            <a:extLst>
              <a:ext uri="{FF2B5EF4-FFF2-40B4-BE49-F238E27FC236}">
                <a16:creationId xmlns:a16="http://schemas.microsoft.com/office/drawing/2014/main" id="{D4CDFFBA-4DF3-4BC8-829F-1988996FF6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2924"/>
    </mc:Choice>
    <mc:Fallback>
      <p:transition spd="slow" advTm="429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9912"/>
          </a:xfrm>
        </p:spPr>
        <p:txBody>
          <a:bodyPr>
            <a:normAutofit/>
          </a:bodyPr>
          <a:lstStyle/>
          <a:p>
            <a:r>
              <a:rPr lang="en-US" sz="4400" dirty="0">
                <a:latin typeface="Abadi" panose="020B0604020104020204" pitchFamily="34" charset="0"/>
              </a:rPr>
              <a:t>Psychological Services</a:t>
            </a:r>
          </a:p>
        </p:txBody>
      </p:sp>
      <p:sp>
        <p:nvSpPr>
          <p:cNvPr id="3" name="Content Placeholder 2"/>
          <p:cNvSpPr>
            <a:spLocks noGrp="1"/>
          </p:cNvSpPr>
          <p:nvPr>
            <p:ph idx="1"/>
          </p:nvPr>
        </p:nvSpPr>
        <p:spPr>
          <a:xfrm>
            <a:off x="381000" y="1447800"/>
            <a:ext cx="8382000" cy="5105400"/>
          </a:xfrm>
        </p:spPr>
        <p:txBody>
          <a:bodyPr>
            <a:noAutofit/>
          </a:bodyPr>
          <a:lstStyle/>
          <a:p>
            <a:r>
              <a:rPr lang="en-US" sz="2400" dirty="0">
                <a:latin typeface="Abadi" panose="020B0604020104020204" pitchFamily="34" charset="0"/>
              </a:rPr>
              <a:t>Services Include:</a:t>
            </a:r>
          </a:p>
          <a:p>
            <a:pPr lvl="1"/>
            <a:r>
              <a:rPr lang="en-US" sz="2000" dirty="0">
                <a:latin typeface="Abadi" panose="020B0604020104020204" pitchFamily="34" charset="0"/>
              </a:rPr>
              <a:t>Individual, Couples, and Group Counseling</a:t>
            </a:r>
          </a:p>
          <a:p>
            <a:pPr lvl="1"/>
            <a:r>
              <a:rPr lang="en-US" sz="2000" dirty="0">
                <a:latin typeface="Abadi" panose="020B0604020104020204" pitchFamily="34" charset="0"/>
              </a:rPr>
              <a:t>Psychiatric Services</a:t>
            </a:r>
          </a:p>
          <a:p>
            <a:pPr lvl="1"/>
            <a:r>
              <a:rPr lang="en-US" sz="2000" dirty="0">
                <a:latin typeface="Abadi" panose="020B0604020104020204" pitchFamily="34" charset="0"/>
              </a:rPr>
              <a:t>Psychological Testing</a:t>
            </a:r>
          </a:p>
          <a:p>
            <a:pPr lvl="1"/>
            <a:r>
              <a:rPr lang="en-US" sz="2000" dirty="0">
                <a:latin typeface="Abadi" panose="020B0604020104020204" pitchFamily="34" charset="0"/>
              </a:rPr>
              <a:t>Substance Abuse Prevention and Education</a:t>
            </a:r>
          </a:p>
          <a:p>
            <a:pPr lvl="1"/>
            <a:r>
              <a:rPr lang="en-US" sz="2000" dirty="0">
                <a:latin typeface="Abadi" panose="020B0604020104020204" pitchFamily="34" charset="0"/>
              </a:rPr>
              <a:t>Tele-mental Health Treatment</a:t>
            </a:r>
          </a:p>
          <a:p>
            <a:pPr lvl="1"/>
            <a:r>
              <a:rPr lang="en-US" sz="2000" dirty="0">
                <a:latin typeface="Abadi" panose="020B0604020104020204" pitchFamily="34" charset="0"/>
              </a:rPr>
              <a:t>Crisis Intervention</a:t>
            </a:r>
          </a:p>
          <a:p>
            <a:pPr lvl="1"/>
            <a:r>
              <a:rPr lang="en-US" sz="2000" dirty="0">
                <a:latin typeface="Abadi" panose="020B0604020104020204" pitchFamily="34" charset="0"/>
              </a:rPr>
              <a:t>Resources and Referrals</a:t>
            </a:r>
          </a:p>
          <a:p>
            <a:pPr lvl="1"/>
            <a:r>
              <a:rPr lang="en-US" sz="2000" dirty="0">
                <a:latin typeface="Abadi" panose="020B0604020104020204" pitchFamily="34" charset="0"/>
              </a:rPr>
              <a:t>Consultations for Students, Faculty, Staff, and Parents</a:t>
            </a:r>
          </a:p>
          <a:p>
            <a:r>
              <a:rPr lang="en-US" sz="2400" dirty="0">
                <a:latin typeface="Abadi" panose="020B0604020104020204" pitchFamily="34" charset="0"/>
              </a:rPr>
              <a:t>Services are for currently enrolled USFSP students</a:t>
            </a:r>
          </a:p>
          <a:p>
            <a:r>
              <a:rPr lang="en-US" sz="2400" dirty="0">
                <a:latin typeface="Abadi" panose="020B0604020104020204" pitchFamily="34" charset="0"/>
              </a:rPr>
              <a:t>Services are Time- and Scope-Limited</a:t>
            </a:r>
          </a:p>
          <a:p>
            <a:r>
              <a:rPr lang="en-US" sz="2400" dirty="0">
                <a:latin typeface="Abadi" panose="020B0604020104020204" pitchFamily="34" charset="0"/>
              </a:rPr>
              <a:t>All Services are FREE and CONFIDENTIAL</a:t>
            </a:r>
          </a:p>
          <a:p>
            <a:endParaRPr lang="en-US" sz="2800" dirty="0">
              <a:latin typeface="Abadi" panose="020B0604020104020204" pitchFamily="34" charset="0"/>
            </a:endParaRPr>
          </a:p>
        </p:txBody>
      </p:sp>
      <p:pic>
        <p:nvPicPr>
          <p:cNvPr id="9" name="Audio 8">
            <a:hlinkClick r:id="" action="ppaction://media"/>
            <a:extLst>
              <a:ext uri="{FF2B5EF4-FFF2-40B4-BE49-F238E27FC236}">
                <a16:creationId xmlns:a16="http://schemas.microsoft.com/office/drawing/2014/main" id="{EA4D1031-E755-465D-8626-18F5885FFE0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68819"/>
    </mc:Choice>
    <mc:Fallback>
      <p:transition spd="slow" advTm="688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left)">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wipe(left)">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1" fill="hold" display="0">
                  <p:stCondLst>
                    <p:cond delay="indefinite"/>
                  </p:stCondLst>
                  <p:endCondLst>
                    <p:cond evt="onStopAudio" delay="0">
                      <p:tgtEl>
                        <p:sldTgt/>
                      </p:tgtEl>
                    </p:cond>
                  </p:endCondLst>
                </p:cTn>
                <p:tgtEl>
                  <p:spTgt spid="9"/>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667512"/>
          </a:xfrm>
        </p:spPr>
        <p:txBody>
          <a:bodyPr>
            <a:normAutofit fontScale="90000"/>
          </a:bodyPr>
          <a:lstStyle/>
          <a:p>
            <a:r>
              <a:rPr lang="en-US" dirty="0">
                <a:latin typeface="Abadi" panose="020B0604020104020204" pitchFamily="34" charset="0"/>
              </a:rPr>
              <a:t>Medical Services</a:t>
            </a:r>
          </a:p>
        </p:txBody>
      </p:sp>
      <p:sp>
        <p:nvSpPr>
          <p:cNvPr id="3" name="Content Placeholder 2"/>
          <p:cNvSpPr>
            <a:spLocks noGrp="1"/>
          </p:cNvSpPr>
          <p:nvPr>
            <p:ph idx="1"/>
          </p:nvPr>
        </p:nvSpPr>
        <p:spPr>
          <a:xfrm>
            <a:off x="228600" y="1505712"/>
            <a:ext cx="8686800" cy="5047488"/>
          </a:xfrm>
        </p:spPr>
        <p:txBody>
          <a:bodyPr>
            <a:noAutofit/>
          </a:bodyPr>
          <a:lstStyle/>
          <a:p>
            <a:r>
              <a:rPr lang="en-US" sz="2400" dirty="0">
                <a:latin typeface="Abadi" panose="020B0604020104020204" pitchFamily="34" charset="0"/>
              </a:rPr>
              <a:t>Evaluation &amp; treatment of acute illnesses and injuries</a:t>
            </a:r>
          </a:p>
          <a:p>
            <a:r>
              <a:rPr lang="en-US" sz="2400" dirty="0">
                <a:latin typeface="Abadi" panose="020B0604020104020204" pitchFamily="34" charset="0"/>
              </a:rPr>
              <a:t>Management of chronic illnesses</a:t>
            </a:r>
          </a:p>
          <a:p>
            <a:r>
              <a:rPr lang="en-US" sz="2400" dirty="0">
                <a:latin typeface="Abadi" panose="020B0604020104020204" pitchFamily="34" charset="0"/>
              </a:rPr>
              <a:t>Physical exams</a:t>
            </a:r>
          </a:p>
          <a:p>
            <a:r>
              <a:rPr lang="en-US" sz="2400" dirty="0">
                <a:latin typeface="Abadi" panose="020B0604020104020204" pitchFamily="34" charset="0"/>
              </a:rPr>
              <a:t>Men’s and Women’s health services</a:t>
            </a:r>
          </a:p>
          <a:p>
            <a:r>
              <a:rPr lang="en-US" sz="2400" dirty="0">
                <a:latin typeface="Abadi" panose="020B0604020104020204" pitchFamily="34" charset="0"/>
              </a:rPr>
              <a:t>Immunizations</a:t>
            </a:r>
          </a:p>
          <a:p>
            <a:r>
              <a:rPr lang="en-US" sz="2400" dirty="0">
                <a:latin typeface="Abadi" panose="020B0604020104020204" pitchFamily="34" charset="0"/>
              </a:rPr>
              <a:t>Sexually transmitted infection testing</a:t>
            </a:r>
          </a:p>
          <a:p>
            <a:r>
              <a:rPr lang="en-US" sz="2400" dirty="0">
                <a:latin typeface="Abadi" panose="020B0604020104020204" pitchFamily="34" charset="0"/>
              </a:rPr>
              <a:t>Contraception counseling/prescriptions </a:t>
            </a:r>
          </a:p>
          <a:p>
            <a:r>
              <a:rPr lang="en-US" sz="2400" dirty="0">
                <a:latin typeface="Abadi" panose="020B0604020104020204" pitchFamily="34" charset="0"/>
              </a:rPr>
              <a:t>Registered Dietitian </a:t>
            </a:r>
          </a:p>
          <a:p>
            <a:r>
              <a:rPr lang="en-US" sz="2400" dirty="0">
                <a:latin typeface="Abadi" panose="020B0604020104020204" pitchFamily="34" charset="0"/>
              </a:rPr>
              <a:t>Referrals to specialty care</a:t>
            </a:r>
          </a:p>
          <a:p>
            <a:r>
              <a:rPr lang="en-US" sz="2400" dirty="0">
                <a:latin typeface="Abadi" panose="020B0604020104020204" pitchFamily="34" charset="0"/>
              </a:rPr>
              <a:t>All students with or without insurance can be seen</a:t>
            </a:r>
          </a:p>
          <a:p>
            <a:r>
              <a:rPr lang="en-US" sz="2400" dirty="0">
                <a:latin typeface="Abadi" panose="020B0604020104020204" pitchFamily="34" charset="0"/>
              </a:rPr>
              <a:t>USF Student Health Services Insurance Office: 813-974-5407 </a:t>
            </a:r>
          </a:p>
        </p:txBody>
      </p:sp>
      <p:pic>
        <p:nvPicPr>
          <p:cNvPr id="6" name="Audio 5">
            <a:hlinkClick r:id="" action="ppaction://media"/>
            <a:extLst>
              <a:ext uri="{FF2B5EF4-FFF2-40B4-BE49-F238E27FC236}">
                <a16:creationId xmlns:a16="http://schemas.microsoft.com/office/drawing/2014/main" id="{AB9D5FFF-7390-4FB9-A258-297ACC961D54}"/>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479828221"/>
      </p:ext>
    </p:extLst>
  </p:cSld>
  <p:clrMapOvr>
    <a:masterClrMapping/>
  </p:clrMapOvr>
  <mc:AlternateContent xmlns:mc="http://schemas.openxmlformats.org/markup-compatibility/2006">
    <mc:Choice xmlns:p14="http://schemas.microsoft.com/office/powerpoint/2010/main" Requires="p14">
      <p:transition spd="slow" p14:dur="2000" advTm="86957"/>
    </mc:Choice>
    <mc:Fallback>
      <p:transition spd="slow" advTm="86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left)">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left)">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wipe(left)">
                                      <p:cBhvr>
                                        <p:cTn id="56" dur="5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wipe(left)">
                                      <p:cBhvr>
                                        <p:cTn id="6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2" fill="hold" display="0">
                  <p:stCondLst>
                    <p:cond delay="indefinite"/>
                  </p:stCondLst>
                  <p:endCondLst>
                    <p:cond evt="onStopAudio" delay="0">
                      <p:tgtEl>
                        <p:sldTgt/>
                      </p:tgtEl>
                    </p:cond>
                  </p:endCondLst>
                </p:cTn>
                <p:tgtEl>
                  <p:spTgt spid="6"/>
                </p:tgtEl>
              </p:cMediaNode>
            </p:audi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735" y="551579"/>
            <a:ext cx="8229600" cy="838200"/>
          </a:xfrm>
        </p:spPr>
        <p:txBody>
          <a:bodyPr>
            <a:normAutofit/>
          </a:bodyPr>
          <a:lstStyle/>
          <a:p>
            <a:r>
              <a:rPr lang="en-US" dirty="0">
                <a:latin typeface="Abadi" panose="020B0604020104020204" pitchFamily="34" charset="0"/>
              </a:rPr>
              <a:t>Prevention Services</a:t>
            </a:r>
          </a:p>
        </p:txBody>
      </p:sp>
      <p:sp>
        <p:nvSpPr>
          <p:cNvPr id="3" name="Content Placeholder 2"/>
          <p:cNvSpPr>
            <a:spLocks noGrp="1"/>
          </p:cNvSpPr>
          <p:nvPr>
            <p:ph idx="1"/>
          </p:nvPr>
        </p:nvSpPr>
        <p:spPr>
          <a:xfrm>
            <a:off x="189186" y="2057400"/>
            <a:ext cx="8802414" cy="4427537"/>
          </a:xfrm>
        </p:spPr>
        <p:txBody>
          <a:bodyPr>
            <a:noAutofit/>
          </a:bodyPr>
          <a:lstStyle/>
          <a:p>
            <a:pPr marL="0" indent="0">
              <a:buNone/>
            </a:pPr>
            <a:endParaRPr lang="en-US" sz="2400" dirty="0">
              <a:latin typeface="Abadi" panose="020B0604020104020204" pitchFamily="34" charset="0"/>
            </a:endParaRPr>
          </a:p>
          <a:p>
            <a:endParaRPr lang="en-US" sz="2400" dirty="0">
              <a:latin typeface="Abadi" panose="020B0604020104020204" pitchFamily="34" charset="0"/>
            </a:endParaRPr>
          </a:p>
          <a:p>
            <a:endParaRPr lang="en-US" sz="2400" dirty="0">
              <a:latin typeface="Abadi" panose="020B0604020104020204" pitchFamily="34" charset="0"/>
            </a:endParaRPr>
          </a:p>
          <a:p>
            <a:endParaRPr lang="en-US" sz="2400" dirty="0">
              <a:latin typeface="Abadi" panose="020B0604020104020204" pitchFamily="34" charset="0"/>
            </a:endParaRPr>
          </a:p>
          <a:p>
            <a:endParaRPr lang="en-US" sz="1600" dirty="0">
              <a:latin typeface="Abadi" panose="020B0604020104020204" pitchFamily="34" charset="0"/>
            </a:endParaRPr>
          </a:p>
          <a:p>
            <a:endParaRPr lang="en-US" sz="2400" dirty="0">
              <a:latin typeface="Abadi" panose="020B0604020104020204" pitchFamily="34" charset="0"/>
            </a:endParaRPr>
          </a:p>
          <a:p>
            <a:pPr marL="667512" lvl="2" indent="0">
              <a:buNone/>
            </a:pPr>
            <a:r>
              <a:rPr lang="en-US" sz="1900" b="1" dirty="0">
                <a:latin typeface="Abadi" panose="020B0604020104020204" pitchFamily="34" charset="0"/>
              </a:rPr>
              <a:t>					</a:t>
            </a:r>
          </a:p>
          <a:p>
            <a:pPr marL="667512" lvl="2" indent="0">
              <a:buNone/>
            </a:pPr>
            <a:r>
              <a:rPr lang="en-US" sz="1900" b="1" dirty="0">
                <a:latin typeface="Abadi" panose="020B0604020104020204" pitchFamily="34" charset="0"/>
              </a:rPr>
              <a:t>					REQUIRED!</a:t>
            </a:r>
            <a:endParaRPr lang="en-US" sz="2200" dirty="0">
              <a:latin typeface="Abadi" panose="020B0604020104020204" pitchFamily="34" charset="0"/>
            </a:endParaRPr>
          </a:p>
          <a:p>
            <a:pPr marL="393192" lvl="1" indent="0">
              <a:buNone/>
            </a:pPr>
            <a:endParaRPr lang="en-US" sz="1800" dirty="0">
              <a:latin typeface="Abadi" panose="020B0604020104020204" pitchFamily="34" charset="0"/>
            </a:endParaRPr>
          </a:p>
          <a:p>
            <a:pPr marL="393192" lvl="1" indent="0">
              <a:buNone/>
            </a:pPr>
            <a:r>
              <a:rPr lang="en-US" dirty="0">
                <a:latin typeface="Abadi" panose="020B0604020104020204" pitchFamily="34" charset="0"/>
              </a:rPr>
              <a:t>			</a:t>
            </a:r>
            <a:r>
              <a:rPr lang="en-US" sz="1900" dirty="0">
                <a:latin typeface="Abadi" panose="020B0604020104020204" pitchFamily="34" charset="0"/>
              </a:rPr>
              <a:t>Wellness Survey in Orientation issue </a:t>
            </a:r>
            <a:r>
              <a:rPr lang="en-US" sz="1900" b="1" dirty="0">
                <a:latin typeface="Abadi" panose="020B0604020104020204" pitchFamily="34" charset="0"/>
              </a:rPr>
              <a:t>REQUIRED!</a:t>
            </a:r>
          </a:p>
          <a:p>
            <a:pPr marL="393192" lvl="1" indent="0">
              <a:buNone/>
            </a:pPr>
            <a:r>
              <a:rPr lang="en-US" sz="1900" dirty="0">
                <a:latin typeface="Abadi" panose="020B0604020104020204" pitchFamily="34" charset="0"/>
              </a:rPr>
              <a:t>			</a:t>
            </a:r>
            <a:endParaRPr lang="en-US" sz="2400" dirty="0">
              <a:latin typeface="Abadi" panose="020B0604020104020204"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025" y="5722935"/>
            <a:ext cx="2362200" cy="481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Everfi AlcoholEd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735" y="4399797"/>
            <a:ext cx="2286000" cy="1042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16C2385-27F6-4C37-92E7-437F8252A056}"/>
              </a:ext>
            </a:extLst>
          </p:cNvPr>
          <p:cNvPicPr>
            <a:picLocks noChangeAspect="1"/>
          </p:cNvPicPr>
          <p:nvPr/>
        </p:nvPicPr>
        <p:blipFill rotWithShape="1">
          <a:blip r:embed="rId8"/>
          <a:srcRect l="50000" t="8519" r="9167" b="5556"/>
          <a:stretch/>
        </p:blipFill>
        <p:spPr>
          <a:xfrm>
            <a:off x="1524000" y="1443788"/>
            <a:ext cx="5638800" cy="2722208"/>
          </a:xfrm>
          <a:prstGeom prst="rect">
            <a:avLst/>
          </a:prstGeom>
        </p:spPr>
      </p:pic>
      <p:sp>
        <p:nvSpPr>
          <p:cNvPr id="10" name="Rectangle 9">
            <a:extLst>
              <a:ext uri="{FF2B5EF4-FFF2-40B4-BE49-F238E27FC236}">
                <a16:creationId xmlns:a16="http://schemas.microsoft.com/office/drawing/2014/main" id="{B38A1C90-D9B4-4154-B91A-CB0CA95D58BB}"/>
              </a:ext>
            </a:extLst>
          </p:cNvPr>
          <p:cNvSpPr/>
          <p:nvPr/>
        </p:nvSpPr>
        <p:spPr>
          <a:xfrm>
            <a:off x="2971800" y="2971800"/>
            <a:ext cx="685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015B6D-E420-4BF4-B551-6615B1F11138}"/>
              </a:ext>
            </a:extLst>
          </p:cNvPr>
          <p:cNvSpPr/>
          <p:nvPr/>
        </p:nvSpPr>
        <p:spPr>
          <a:xfrm>
            <a:off x="4381500" y="3124200"/>
            <a:ext cx="1104902"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E7F51A-8B29-4DD9-AE34-1EDDAD46BEE9}"/>
              </a:ext>
            </a:extLst>
          </p:cNvPr>
          <p:cNvSpPr/>
          <p:nvPr/>
        </p:nvSpPr>
        <p:spPr>
          <a:xfrm>
            <a:off x="5486402" y="2473049"/>
            <a:ext cx="685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Audio 21">
            <a:hlinkClick r:id="" action="ppaction://media"/>
            <a:extLst>
              <a:ext uri="{FF2B5EF4-FFF2-40B4-BE49-F238E27FC236}">
                <a16:creationId xmlns:a16="http://schemas.microsoft.com/office/drawing/2014/main" id="{E5458864-5960-476F-BBD2-ED4F5D835895}"/>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631158156"/>
      </p:ext>
    </p:extLst>
  </p:cSld>
  <p:clrMapOvr>
    <a:masterClrMapping/>
  </p:clrMapOvr>
  <mc:AlternateContent xmlns:mc="http://schemas.openxmlformats.org/markup-compatibility/2006">
    <mc:Choice xmlns:p14="http://schemas.microsoft.com/office/powerpoint/2010/main" Requires="p14">
      <p:transition spd="slow" p14:dur="2000" advTm="59853"/>
    </mc:Choice>
    <mc:Fallback>
      <p:transition spd="slow" advTm="59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22"/>
                </p:tgtEl>
              </p:cMediaNode>
            </p:audio>
          </p:childTnLst>
        </p:cTn>
      </p:par>
    </p:tnLst>
    <p:bldLst>
      <p:bldP spid="10"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610600" cy="1143000"/>
          </a:xfrm>
        </p:spPr>
        <p:txBody>
          <a:bodyPr>
            <a:noAutofit/>
          </a:bodyPr>
          <a:lstStyle/>
          <a:p>
            <a:r>
              <a:rPr lang="en-US" sz="4400" dirty="0">
                <a:latin typeface="Abadi" panose="020B0604020104020204" pitchFamily="34" charset="0"/>
              </a:rPr>
              <a:t>Victim Advocacy &amp; Violence Prevention Services</a:t>
            </a:r>
          </a:p>
        </p:txBody>
      </p:sp>
      <p:sp>
        <p:nvSpPr>
          <p:cNvPr id="3" name="Content Placeholder 2"/>
          <p:cNvSpPr>
            <a:spLocks noGrp="1"/>
          </p:cNvSpPr>
          <p:nvPr>
            <p:ph idx="1"/>
          </p:nvPr>
        </p:nvSpPr>
        <p:spPr>
          <a:xfrm>
            <a:off x="381000" y="2362200"/>
            <a:ext cx="8229600" cy="4038600"/>
          </a:xfrm>
        </p:spPr>
        <p:txBody>
          <a:bodyPr/>
          <a:lstStyle/>
          <a:p>
            <a:r>
              <a:rPr lang="en-US" dirty="0">
                <a:latin typeface="Abadi" panose="020B0604020104020204" pitchFamily="34" charset="0"/>
              </a:rPr>
              <a:t>Available to provide information, community referrals, support services, and crisis response to all USFSP students who may be survivors of crime (i.e., date rape, assault, domestic violence)</a:t>
            </a:r>
          </a:p>
          <a:p>
            <a:r>
              <a:rPr lang="en-US" dirty="0">
                <a:latin typeface="Abadi" panose="020B0604020104020204" pitchFamily="34" charset="0"/>
              </a:rPr>
              <a:t>Services are free and confidential for all USF students</a:t>
            </a:r>
          </a:p>
          <a:p>
            <a:pPr marL="0" indent="0">
              <a:buNone/>
            </a:pPr>
            <a:r>
              <a:rPr lang="en-US" dirty="0">
                <a:latin typeface="Abadi" panose="020B0604020104020204" pitchFamily="34" charset="0"/>
              </a:rPr>
              <a:t>						</a:t>
            </a:r>
          </a:p>
          <a:p>
            <a:pPr marL="0" indent="0">
              <a:buNone/>
            </a:pPr>
            <a:endParaRPr lang="en-US" dirty="0">
              <a:latin typeface="Abadi" panose="020B0604020104020204" pitchFamily="34" charset="0"/>
            </a:endParaRPr>
          </a:p>
          <a:p>
            <a:pPr marL="0" indent="0">
              <a:buNone/>
            </a:pPr>
            <a:r>
              <a:rPr lang="en-US" sz="2800" b="1" dirty="0">
                <a:latin typeface="Abadi" panose="020B0604020104020204" pitchFamily="34" charset="0"/>
              </a:rPr>
              <a:t>						REQUIRED</a:t>
            </a:r>
          </a:p>
          <a:p>
            <a:pPr marL="0" indent="0">
              <a:buNone/>
            </a:pPr>
            <a:endParaRPr lang="en-US" dirty="0">
              <a:latin typeface="Abadi" panose="020B0604020104020204" pitchFamily="34" charset="0"/>
            </a:endParaRPr>
          </a:p>
          <a:p>
            <a:pPr marL="0" indent="0">
              <a:buNone/>
            </a:pPr>
            <a:endParaRPr lang="en-US" dirty="0">
              <a:latin typeface="Abadi" panose="020B0604020104020204" pitchFamily="34" charset="0"/>
            </a:endParaRPr>
          </a:p>
        </p:txBody>
      </p:sp>
      <p:pic>
        <p:nvPicPr>
          <p:cNvPr id="2050" name="Picture 2" descr="Sapundergraduates t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334000"/>
            <a:ext cx="4848225" cy="571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Audio 7">
            <a:hlinkClick r:id="" action="ppaction://media"/>
            <a:extLst>
              <a:ext uri="{FF2B5EF4-FFF2-40B4-BE49-F238E27FC236}">
                <a16:creationId xmlns:a16="http://schemas.microsoft.com/office/drawing/2014/main" id="{504324A9-30ED-4DE6-B7B8-BD7AAD9062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72318641"/>
      </p:ext>
    </p:extLst>
  </p:cSld>
  <p:clrMapOvr>
    <a:masterClrMapping/>
  </p:clrMapOvr>
  <mc:AlternateContent xmlns:mc="http://schemas.openxmlformats.org/markup-compatibility/2006">
    <mc:Choice xmlns:p14="http://schemas.microsoft.com/office/powerpoint/2010/main" Requires="p14">
      <p:transition spd="slow" p14:dur="2000" advTm="35179"/>
    </mc:Choice>
    <mc:Fallback>
      <p:transition spd="slow" advTm="35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adi" panose="020B0604020104020204" pitchFamily="34" charset="0"/>
              </a:rPr>
              <a:t>After Hours Help</a:t>
            </a:r>
          </a:p>
        </p:txBody>
      </p:sp>
      <p:sp>
        <p:nvSpPr>
          <p:cNvPr id="3" name="Content Placeholder 2"/>
          <p:cNvSpPr>
            <a:spLocks noGrp="1"/>
          </p:cNvSpPr>
          <p:nvPr>
            <p:ph idx="1"/>
          </p:nvPr>
        </p:nvSpPr>
        <p:spPr/>
        <p:txBody>
          <a:bodyPr>
            <a:normAutofit/>
          </a:bodyPr>
          <a:lstStyle/>
          <a:p>
            <a:r>
              <a:rPr lang="en-US" dirty="0">
                <a:latin typeface="Abadi" panose="020B0604020104020204" pitchFamily="34" charset="0"/>
              </a:rPr>
              <a:t>Call 727-873-4422 for after-hour consultation for medical, psychological and violence prevention/victim advocacy needs</a:t>
            </a:r>
          </a:p>
          <a:p>
            <a:r>
              <a:rPr lang="en-US" b="1" dirty="0">
                <a:latin typeface="Abadi" panose="020B0604020104020204" pitchFamily="34" charset="0"/>
              </a:rPr>
              <a:t>Emergencies - Call University Police</a:t>
            </a:r>
            <a:br>
              <a:rPr lang="en-US" b="1" dirty="0">
                <a:latin typeface="Abadi" panose="020B0604020104020204" pitchFamily="34" charset="0"/>
              </a:rPr>
            </a:br>
            <a:r>
              <a:rPr lang="en-US" b="1" dirty="0">
                <a:latin typeface="Abadi" panose="020B0604020104020204" pitchFamily="34" charset="0"/>
              </a:rPr>
              <a:t>(727) 873-4444</a:t>
            </a:r>
            <a:endParaRPr lang="en-US" dirty="0">
              <a:latin typeface="Abadi" panose="020B0604020104020204" pitchFamily="34" charset="0"/>
            </a:endParaRPr>
          </a:p>
          <a:p>
            <a:r>
              <a:rPr lang="en-US" dirty="0">
                <a:latin typeface="Abadi" panose="020B0604020104020204" pitchFamily="34" charset="0"/>
              </a:rPr>
              <a:t>Check our website for all the nearby clinics and hospitals</a:t>
            </a:r>
          </a:p>
          <a:p>
            <a:pPr lvl="1"/>
            <a:r>
              <a:rPr lang="en-US" dirty="0">
                <a:latin typeface="Abadi" panose="020B0604020104020204" pitchFamily="34" charset="0"/>
              </a:rPr>
              <a:t>stpetersburg.usf.edu/wellness</a:t>
            </a:r>
          </a:p>
          <a:p>
            <a:pPr lvl="1"/>
            <a:r>
              <a:rPr lang="en-US" dirty="0">
                <a:latin typeface="Abadi" panose="020B0604020104020204" pitchFamily="34" charset="0"/>
              </a:rPr>
              <a:t>Self-Help Resources section</a:t>
            </a:r>
          </a:p>
          <a:p>
            <a:endParaRPr lang="en-US" dirty="0">
              <a:latin typeface="Abadi" panose="020B0604020104020204" pitchFamily="34" charset="0"/>
            </a:endParaRPr>
          </a:p>
        </p:txBody>
      </p:sp>
      <p:pic>
        <p:nvPicPr>
          <p:cNvPr id="12" name="Audio 11">
            <a:hlinkClick r:id="" action="ppaction://media"/>
            <a:extLst>
              <a:ext uri="{FF2B5EF4-FFF2-40B4-BE49-F238E27FC236}">
                <a16:creationId xmlns:a16="http://schemas.microsoft.com/office/drawing/2014/main" id="{7C5B48C8-01A3-43BB-905C-3D43E57F8B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01868804"/>
      </p:ext>
    </p:extLst>
  </p:cSld>
  <p:clrMapOvr>
    <a:masterClrMapping/>
  </p:clrMapOvr>
  <mc:AlternateContent xmlns:mc="http://schemas.openxmlformats.org/markup-compatibility/2006">
    <mc:Choice xmlns:p14="http://schemas.microsoft.com/office/powerpoint/2010/main" Requires="p14">
      <p:transition spd="slow" p14:dur="2000" advTm="43374"/>
    </mc:Choice>
    <mc:Fallback>
      <p:transition spd="slow" advTm="433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44.1|6.2|8.6"/>
</p:tagLst>
</file>

<file path=ppt/tags/tag2.xml><?xml version="1.0" encoding="utf-8"?>
<p:tagLst xmlns:a="http://schemas.openxmlformats.org/drawingml/2006/main" xmlns:r="http://schemas.openxmlformats.org/officeDocument/2006/relationships" xmlns:p="http://schemas.openxmlformats.org/presentationml/2006/main">
  <p:tag name="TIMING" val="|7.8|10.7|8.4|2.9|1.9|1.9|2|2.1|7.9|6.5|21.2"/>
</p:tagLst>
</file>

<file path=ppt/tags/tag3.xml><?xml version="1.0" encoding="utf-8"?>
<p:tagLst xmlns:a="http://schemas.openxmlformats.org/drawingml/2006/main" xmlns:r="http://schemas.openxmlformats.org/officeDocument/2006/relationships" xmlns:p="http://schemas.openxmlformats.org/presentationml/2006/main">
  <p:tag name="TIMING" val="|8.9|9.7|1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777</TotalTime>
  <Words>493</Words>
  <Application>Microsoft Office PowerPoint</Application>
  <PresentationFormat>On-screen Show (4:3)</PresentationFormat>
  <Paragraphs>67</Paragraphs>
  <Slides>7</Slides>
  <Notes>3</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Abadi</vt:lpstr>
      <vt:lpstr>Calibri</vt:lpstr>
      <vt:lpstr>Constantia</vt:lpstr>
      <vt:lpstr>Wingdings 2</vt:lpstr>
      <vt:lpstr>Flow</vt:lpstr>
      <vt:lpstr>University of South Florida St. Petersburg</vt:lpstr>
      <vt:lpstr>Confidentiality</vt:lpstr>
      <vt:lpstr>Psychological Services</vt:lpstr>
      <vt:lpstr>Medical Services</vt:lpstr>
      <vt:lpstr>Prevention Services</vt:lpstr>
      <vt:lpstr>Victim Advocacy &amp; Violence Prevention Services</vt:lpstr>
      <vt:lpstr>After Hours Help</vt:lpstr>
    </vt:vector>
  </TitlesOfParts>
  <Company>UFCC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Florida  Counseling Center</dc:title>
  <dc:creator>VMB</dc:creator>
  <cp:lastModifiedBy>Victoria Beltran</cp:lastModifiedBy>
  <cp:revision>80</cp:revision>
  <dcterms:created xsi:type="dcterms:W3CDTF">2009-08-26T20:34:28Z</dcterms:created>
  <dcterms:modified xsi:type="dcterms:W3CDTF">2022-08-11T20:37:07Z</dcterms:modified>
</cp:coreProperties>
</file>