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64" r:id="rId2"/>
    <p:sldId id="292" r:id="rId3"/>
    <p:sldId id="290" r:id="rId4"/>
    <p:sldId id="284" r:id="rId5"/>
    <p:sldId id="289" r:id="rId6"/>
    <p:sldId id="300" r:id="rId7"/>
    <p:sldId id="286" r:id="rId8"/>
    <p:sldId id="294" r:id="rId9"/>
    <p:sldId id="298" r:id="rId10"/>
    <p:sldId id="273" r:id="rId11"/>
    <p:sldId id="296" r:id="rId12"/>
    <p:sldId id="297" r:id="rId13"/>
    <p:sldId id="278" r:id="rId14"/>
    <p:sldId id="302" r:id="rId15"/>
    <p:sldId id="275" r:id="rId16"/>
    <p:sldId id="277" r:id="rId17"/>
    <p:sldId id="305" r:id="rId18"/>
    <p:sldId id="304" r:id="rId19"/>
    <p:sldId id="303" r:id="rId20"/>
    <p:sldId id="281" r:id="rId21"/>
    <p:sldId id="282" r:id="rId22"/>
    <p:sldId id="283" r:id="rId23"/>
    <p:sldId id="260" r:id="rId2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47"/>
    <a:srgbClr val="FF9900"/>
    <a:srgbClr val="7E96A0"/>
    <a:srgbClr val="ECEAD1"/>
    <a:srgbClr val="CFC493"/>
    <a:srgbClr val="466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8" autoAdjust="0"/>
    <p:restoredTop sz="94674"/>
  </p:normalViewPr>
  <p:slideViewPr>
    <p:cSldViewPr snapToGrid="0" snapToObjects="1">
      <p:cViewPr varScale="1">
        <p:scale>
          <a:sx n="79" d="100"/>
          <a:sy n="79" d="100"/>
        </p:scale>
        <p:origin x="108" y="68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FBBE2-7717-4D24-8DBF-9DB874B8AD4D}"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E9CD5-25A8-4BC5-9157-E4917140DB01}" type="slidenum">
              <a:rPr lang="en-US" smtClean="0"/>
              <a:t>‹#›</a:t>
            </a:fld>
            <a:endParaRPr lang="en-US"/>
          </a:p>
        </p:txBody>
      </p:sp>
    </p:spTree>
    <p:extLst>
      <p:ext uri="{BB962C8B-B14F-4D97-AF65-F5344CB8AC3E}">
        <p14:creationId xmlns:p14="http://schemas.microsoft.com/office/powerpoint/2010/main" val="51466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E9CD5-25A8-4BC5-9157-E4917140DB01}" type="slidenum">
              <a:rPr lang="en-US" smtClean="0"/>
              <a:t>13</a:t>
            </a:fld>
            <a:endParaRPr lang="en-US"/>
          </a:p>
        </p:txBody>
      </p:sp>
    </p:spTree>
    <p:extLst>
      <p:ext uri="{BB962C8B-B14F-4D97-AF65-F5344CB8AC3E}">
        <p14:creationId xmlns:p14="http://schemas.microsoft.com/office/powerpoint/2010/main" val="239117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E9CD5-25A8-4BC5-9157-E4917140DB01}" type="slidenum">
              <a:rPr lang="en-US" smtClean="0"/>
              <a:t>21</a:t>
            </a:fld>
            <a:endParaRPr lang="en-US"/>
          </a:p>
        </p:txBody>
      </p:sp>
    </p:spTree>
    <p:extLst>
      <p:ext uri="{BB962C8B-B14F-4D97-AF65-F5344CB8AC3E}">
        <p14:creationId xmlns:p14="http://schemas.microsoft.com/office/powerpoint/2010/main" val="3503202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7E96A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6/3/2021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D8BF3-04A4-1A46-A68C-BD2437928091}"/>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a:xfrm>
            <a:off x="623888" y="157509"/>
            <a:ext cx="7886700" cy="1824535"/>
          </a:xfrm>
        </p:spPr>
        <p:txBody>
          <a:bodyPr>
            <a:normAutofit fontScale="90000"/>
          </a:bodyPr>
          <a:lstStyle/>
          <a:p>
            <a:r>
              <a:rPr lang="en-US" dirty="0"/>
              <a:t>Money Matters: </a:t>
            </a:r>
            <a:br>
              <a:rPr lang="en-US" dirty="0"/>
            </a:br>
            <a:r>
              <a:rPr lang="en-US" dirty="0"/>
              <a:t>Student Financial Services and Financial Aid</a:t>
            </a:r>
          </a:p>
        </p:txBody>
      </p:sp>
      <p:sp>
        <p:nvSpPr>
          <p:cNvPr id="3" name="Text Placeholder 2">
            <a:extLst>
              <a:ext uri="{FF2B5EF4-FFF2-40B4-BE49-F238E27FC236}">
                <a16:creationId xmlns:a16="http://schemas.microsoft.com/office/drawing/2014/main" id="{E56915A3-AD07-F048-8B5A-7D44B354DF7A}"/>
              </a:ext>
            </a:extLst>
          </p:cNvPr>
          <p:cNvSpPr>
            <a:spLocks noGrp="1"/>
          </p:cNvSpPr>
          <p:nvPr>
            <p:ph type="body" idx="1"/>
          </p:nvPr>
        </p:nvSpPr>
        <p:spPr>
          <a:xfrm>
            <a:off x="120140" y="2544172"/>
            <a:ext cx="8910394" cy="425302"/>
          </a:xfrm>
        </p:spPr>
        <p:txBody>
          <a:bodyPr>
            <a:noAutofit/>
          </a:bodyPr>
          <a:lstStyle/>
          <a:p>
            <a:pPr algn="ctr"/>
            <a:r>
              <a:rPr lang="en-US" sz="2400" dirty="0"/>
              <a:t>How much do you owe?  </a:t>
            </a:r>
            <a:r>
              <a:rPr lang="en-US" sz="2400" dirty="0" smtClean="0"/>
              <a:t>  What </a:t>
            </a:r>
            <a:r>
              <a:rPr lang="en-US" sz="2400" dirty="0"/>
              <a:t>funds are coming in?</a:t>
            </a:r>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753" y="-105745"/>
            <a:ext cx="5625312" cy="692663"/>
          </a:xfrm>
        </p:spPr>
        <p:txBody>
          <a:bodyPr>
            <a:normAutofit/>
          </a:bodyPr>
          <a:lstStyle/>
          <a:p>
            <a:r>
              <a:rPr lang="en-US" sz="2400" dirty="0">
                <a:solidFill>
                  <a:schemeClr val="bg1"/>
                </a:solidFill>
              </a:rPr>
              <a:t>Financial Aid – </a:t>
            </a:r>
            <a:r>
              <a:rPr lang="en-US" sz="2400" dirty="0" smtClean="0">
                <a:solidFill>
                  <a:schemeClr val="bg1"/>
                </a:solidFill>
              </a:rPr>
              <a:t>Information to Know</a:t>
            </a:r>
            <a:endParaRPr lang="en-US" sz="2400" dirty="0">
              <a:solidFill>
                <a:schemeClr val="bg1"/>
              </a:solidFill>
            </a:endParaRPr>
          </a:p>
        </p:txBody>
      </p:sp>
      <p:sp>
        <p:nvSpPr>
          <p:cNvPr id="3" name="Content Placeholder 2"/>
          <p:cNvSpPr>
            <a:spLocks noGrp="1"/>
          </p:cNvSpPr>
          <p:nvPr>
            <p:ph idx="1"/>
          </p:nvPr>
        </p:nvSpPr>
        <p:spPr>
          <a:xfrm>
            <a:off x="4244953" y="700819"/>
            <a:ext cx="4652093" cy="4297290"/>
          </a:xfrm>
        </p:spPr>
        <p:txBody>
          <a:bodyPr>
            <a:normAutofit fontScale="92500" lnSpcReduction="10000"/>
          </a:bodyPr>
          <a:lstStyle/>
          <a:p>
            <a:pPr marL="0" indent="0">
              <a:lnSpc>
                <a:spcPct val="120000"/>
              </a:lnSpc>
              <a:buNone/>
            </a:pPr>
            <a:r>
              <a:rPr lang="en-US" sz="1400" dirty="0" smtClean="0"/>
              <a:t>The types of aid you receive are based on:</a:t>
            </a:r>
          </a:p>
          <a:p>
            <a:pPr>
              <a:lnSpc>
                <a:spcPct val="120000"/>
              </a:lnSpc>
            </a:pPr>
            <a:r>
              <a:rPr lang="en-US" sz="1200" b="1" u="sng" dirty="0" smtClean="0"/>
              <a:t>Grants</a:t>
            </a:r>
            <a:r>
              <a:rPr lang="en-US" sz="1200" dirty="0" smtClean="0"/>
              <a:t>: Based on financial need.  Do not need to pay back.  Pell Grant is an entitlement.  Other grants are based on meeting the USF priority deadline.</a:t>
            </a:r>
          </a:p>
          <a:p>
            <a:pPr>
              <a:lnSpc>
                <a:spcPct val="120000"/>
              </a:lnSpc>
            </a:pPr>
            <a:r>
              <a:rPr lang="en-US" sz="1200" b="1" u="sng" dirty="0" smtClean="0"/>
              <a:t>Federal </a:t>
            </a:r>
            <a:r>
              <a:rPr lang="en-US" sz="1200" b="1" u="sng" dirty="0"/>
              <a:t>Work </a:t>
            </a:r>
            <a:r>
              <a:rPr lang="en-US" sz="1200" b="1" u="sng" dirty="0" smtClean="0"/>
              <a:t>Study</a:t>
            </a:r>
            <a:r>
              <a:rPr lang="en-US" sz="1200" dirty="0" smtClean="0"/>
              <a:t>: Based on Financial need and meeting the priority deadline.  Student must indicate on the FAFSA that they have an interest in student employment.</a:t>
            </a:r>
          </a:p>
          <a:p>
            <a:pPr>
              <a:lnSpc>
                <a:spcPct val="120000"/>
              </a:lnSpc>
            </a:pPr>
            <a:r>
              <a:rPr lang="en-US" sz="1200" b="1" u="sng" dirty="0" smtClean="0"/>
              <a:t>Loans</a:t>
            </a:r>
            <a:r>
              <a:rPr lang="en-US" sz="1200" dirty="0" smtClean="0"/>
              <a:t>: Both need- and non-need based, maximum </a:t>
            </a:r>
            <a:r>
              <a:rPr lang="en-US" sz="1200" dirty="0"/>
              <a:t>eligibility offered for student loans based on grade level and </a:t>
            </a:r>
            <a:r>
              <a:rPr lang="en-US" sz="1200" dirty="0" smtClean="0"/>
              <a:t>dependency</a:t>
            </a:r>
            <a:endParaRPr lang="en-US" sz="1200" dirty="0"/>
          </a:p>
          <a:p>
            <a:pPr>
              <a:lnSpc>
                <a:spcPct val="120000"/>
              </a:lnSpc>
            </a:pPr>
            <a:r>
              <a:rPr lang="en-US" sz="1200" b="1" u="sng" dirty="0" smtClean="0"/>
              <a:t>Scholarships</a:t>
            </a:r>
            <a:r>
              <a:rPr lang="en-US" sz="1200" dirty="0" smtClean="0"/>
              <a:t>:  Admissions scholarships are automatically awarded, if eligible.  Financial Aid scholarship application opens in November every year (www.usf.edu/scholarships)</a:t>
            </a:r>
            <a:endParaRPr lang="en-US" sz="1200" dirty="0"/>
          </a:p>
          <a:p>
            <a:pPr lvl="1">
              <a:lnSpc>
                <a:spcPct val="120000"/>
              </a:lnSpc>
            </a:pPr>
            <a:r>
              <a:rPr lang="en-US" sz="1100" dirty="0" smtClean="0"/>
              <a:t>If </a:t>
            </a:r>
            <a:r>
              <a:rPr lang="en-US" sz="1100" dirty="0"/>
              <a:t>awarded, make sure to complete your Terms and Conditions and Thank you letters, if required.</a:t>
            </a:r>
          </a:p>
          <a:p>
            <a:pPr marL="0" indent="0">
              <a:lnSpc>
                <a:spcPct val="120000"/>
              </a:lnSpc>
              <a:buNone/>
            </a:pPr>
            <a:r>
              <a:rPr lang="en-US" sz="1400" dirty="0"/>
              <a:t>Plan </a:t>
            </a:r>
            <a:r>
              <a:rPr lang="en-US" sz="1400" dirty="0" smtClean="0"/>
              <a:t>for </a:t>
            </a:r>
            <a:r>
              <a:rPr lang="en-US" sz="1400" dirty="0"/>
              <a:t>Next year (</a:t>
            </a:r>
            <a:r>
              <a:rPr lang="en-US" sz="1400" dirty="0" smtClean="0"/>
              <a:t>2223)</a:t>
            </a:r>
            <a:endParaRPr lang="en-US" sz="1400" dirty="0"/>
          </a:p>
          <a:p>
            <a:pPr>
              <a:lnSpc>
                <a:spcPct val="120000"/>
              </a:lnSpc>
            </a:pPr>
            <a:r>
              <a:rPr lang="en-US" sz="1200" b="1" u="sng" dirty="0" smtClean="0"/>
              <a:t>2223 FAFSA </a:t>
            </a:r>
            <a:r>
              <a:rPr lang="en-US" sz="1200" dirty="0"/>
              <a:t>(Fall </a:t>
            </a:r>
            <a:r>
              <a:rPr lang="en-US" sz="1200" dirty="0" smtClean="0"/>
              <a:t>2022, </a:t>
            </a:r>
            <a:r>
              <a:rPr lang="en-US" sz="1200" dirty="0"/>
              <a:t>Spring </a:t>
            </a:r>
            <a:r>
              <a:rPr lang="en-US" sz="1200" dirty="0" smtClean="0"/>
              <a:t>2023, </a:t>
            </a:r>
            <a:r>
              <a:rPr lang="en-US" sz="1200" dirty="0"/>
              <a:t>Summer </a:t>
            </a:r>
            <a:r>
              <a:rPr lang="en-US" sz="1200" dirty="0" smtClean="0"/>
              <a:t>2022):  Apply between October 1 – December 31, 2021 for maximum eligibility and to </a:t>
            </a:r>
            <a:r>
              <a:rPr lang="en-US" sz="1200" dirty="0" smtClean="0">
                <a:solidFill>
                  <a:srgbClr val="FF0000"/>
                </a:solidFill>
              </a:rPr>
              <a:t>beat the </a:t>
            </a:r>
            <a:r>
              <a:rPr lang="en-US" sz="1200" u="sng" dirty="0" smtClean="0">
                <a:solidFill>
                  <a:srgbClr val="FF0000"/>
                </a:solidFill>
              </a:rPr>
              <a:t>USF Priority FAFSA deadline </a:t>
            </a:r>
            <a:r>
              <a:rPr lang="en-US" sz="1200" dirty="0" smtClean="0">
                <a:solidFill>
                  <a:srgbClr val="FF0000"/>
                </a:solidFill>
              </a:rPr>
              <a:t>of January 1</a:t>
            </a:r>
            <a:r>
              <a:rPr lang="en-US" sz="1200" baseline="30000" dirty="0" smtClean="0">
                <a:solidFill>
                  <a:srgbClr val="FF0000"/>
                </a:solidFill>
              </a:rPr>
              <a:t>st</a:t>
            </a:r>
            <a:r>
              <a:rPr lang="en-US" sz="1200" dirty="0" smtClean="0">
                <a:solidFill>
                  <a:srgbClr val="FF0000"/>
                </a:solidFill>
              </a:rPr>
              <a:t>!!</a:t>
            </a:r>
            <a:endParaRPr lang="en-US" sz="12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22313274"/>
              </p:ext>
            </p:extLst>
          </p:nvPr>
        </p:nvGraphicFramePr>
        <p:xfrm>
          <a:off x="220257" y="711151"/>
          <a:ext cx="3521888" cy="1942725"/>
        </p:xfrm>
        <a:graphic>
          <a:graphicData uri="http://schemas.openxmlformats.org/drawingml/2006/table">
            <a:tbl>
              <a:tblPr firstRow="1" bandRow="1">
                <a:tableStyleId>{10A1B5D5-9B99-4C35-A422-299274C87663}</a:tableStyleId>
              </a:tblPr>
              <a:tblGrid>
                <a:gridCol w="812061">
                  <a:extLst>
                    <a:ext uri="{9D8B030D-6E8A-4147-A177-3AD203B41FA5}">
                      <a16:colId xmlns:a16="http://schemas.microsoft.com/office/drawing/2014/main" val="1632859731"/>
                    </a:ext>
                  </a:extLst>
                </a:gridCol>
                <a:gridCol w="1281494">
                  <a:extLst>
                    <a:ext uri="{9D8B030D-6E8A-4147-A177-3AD203B41FA5}">
                      <a16:colId xmlns:a16="http://schemas.microsoft.com/office/drawing/2014/main" val="2823625176"/>
                    </a:ext>
                  </a:extLst>
                </a:gridCol>
                <a:gridCol w="1428333">
                  <a:extLst>
                    <a:ext uri="{9D8B030D-6E8A-4147-A177-3AD203B41FA5}">
                      <a16:colId xmlns:a16="http://schemas.microsoft.com/office/drawing/2014/main" val="1063067091"/>
                    </a:ext>
                  </a:extLst>
                </a:gridCol>
              </a:tblGrid>
              <a:tr h="660522">
                <a:tc>
                  <a:txBody>
                    <a:bodyPr/>
                    <a:lstStyle/>
                    <a:p>
                      <a:pPr algn="ctr"/>
                      <a:r>
                        <a:rPr lang="en-US" dirty="0" smtClean="0"/>
                        <a:t>When do you start?</a:t>
                      </a:r>
                      <a:endParaRPr lang="en-US" dirty="0"/>
                    </a:p>
                  </a:txBody>
                  <a:tcPr/>
                </a:tc>
                <a:tc>
                  <a:txBody>
                    <a:bodyPr/>
                    <a:lstStyle/>
                    <a:p>
                      <a:pPr algn="ctr"/>
                      <a:r>
                        <a:rPr lang="en-US" dirty="0" smtClean="0"/>
                        <a:t>Complete</a:t>
                      </a:r>
                      <a:r>
                        <a:rPr lang="en-US" baseline="0" dirty="0" smtClean="0"/>
                        <a:t> the following FAFSA(s)</a:t>
                      </a:r>
                      <a:endParaRPr lang="en-US" dirty="0"/>
                    </a:p>
                  </a:txBody>
                  <a:tcPr/>
                </a:tc>
                <a:tc>
                  <a:txBody>
                    <a:bodyPr/>
                    <a:lstStyle/>
                    <a:p>
                      <a:pPr algn="ctr"/>
                      <a:r>
                        <a:rPr lang="en-US" dirty="0" smtClean="0"/>
                        <a:t>Uses</a:t>
                      </a:r>
                      <a:r>
                        <a:rPr lang="en-US" baseline="0" dirty="0" smtClean="0"/>
                        <a:t> this tax year information</a:t>
                      </a:r>
                      <a:endParaRPr lang="en-US" dirty="0"/>
                    </a:p>
                  </a:txBody>
                  <a:tcPr/>
                </a:tc>
                <a:extLst>
                  <a:ext uri="{0D108BD9-81ED-4DB2-BD59-A6C34878D82A}">
                    <a16:rowId xmlns:a16="http://schemas.microsoft.com/office/drawing/2014/main" val="4104887319"/>
                  </a:ext>
                </a:extLst>
              </a:tr>
              <a:tr h="458444">
                <a:tc>
                  <a:txBody>
                    <a:bodyPr/>
                    <a:lstStyle/>
                    <a:p>
                      <a:pPr algn="ctr"/>
                      <a:r>
                        <a:rPr lang="en-US" sz="1200" dirty="0" smtClean="0"/>
                        <a:t>Fall 21</a:t>
                      </a:r>
                      <a:endParaRPr lang="en-US" sz="1200" dirty="0"/>
                    </a:p>
                  </a:txBody>
                  <a:tcPr/>
                </a:tc>
                <a:tc>
                  <a:txBody>
                    <a:bodyPr/>
                    <a:lstStyle/>
                    <a:p>
                      <a:pPr algn="ctr"/>
                      <a:r>
                        <a:rPr lang="en-US" sz="1200" baseline="0" dirty="0" smtClean="0"/>
                        <a:t>2122 FAFSA</a:t>
                      </a:r>
                      <a:endParaRPr lang="en-US" sz="1200" dirty="0"/>
                    </a:p>
                  </a:txBody>
                  <a:tcPr/>
                </a:tc>
                <a:tc>
                  <a:txBody>
                    <a:bodyPr/>
                    <a:lstStyle/>
                    <a:p>
                      <a:pPr algn="ctr"/>
                      <a:r>
                        <a:rPr lang="en-US" sz="1200" dirty="0" smtClean="0"/>
                        <a:t>2019 taxes</a:t>
                      </a:r>
                      <a:endParaRPr lang="en-US" sz="1200" dirty="0"/>
                    </a:p>
                  </a:txBody>
                  <a:tcPr/>
                </a:tc>
                <a:extLst>
                  <a:ext uri="{0D108BD9-81ED-4DB2-BD59-A6C34878D82A}">
                    <a16:rowId xmlns:a16="http://schemas.microsoft.com/office/drawing/2014/main" val="402906401"/>
                  </a:ext>
                </a:extLst>
              </a:tr>
              <a:tr h="775621">
                <a:tc>
                  <a:txBody>
                    <a:bodyPr/>
                    <a:lstStyle/>
                    <a:p>
                      <a:pPr algn="ctr"/>
                      <a:r>
                        <a:rPr lang="en-US" sz="1200" dirty="0" smtClean="0"/>
                        <a:t>Summer 21</a:t>
                      </a:r>
                      <a:endParaRPr lang="en-US" sz="1200" dirty="0"/>
                    </a:p>
                  </a:txBody>
                  <a:tcPr/>
                </a:tc>
                <a:tc>
                  <a:txBody>
                    <a:bodyPr/>
                    <a:lstStyle/>
                    <a:p>
                      <a:pPr algn="ctr"/>
                      <a:r>
                        <a:rPr lang="en-US" sz="1200" dirty="0" smtClean="0"/>
                        <a:t>BOTH 2021 &amp; 2122 FAFSA’s</a:t>
                      </a:r>
                      <a:endParaRPr lang="en-US" sz="1200" dirty="0"/>
                    </a:p>
                  </a:txBody>
                  <a:tcPr/>
                </a:tc>
                <a:tc>
                  <a:txBody>
                    <a:bodyPr/>
                    <a:lstStyle/>
                    <a:p>
                      <a:pPr algn="ctr"/>
                      <a:r>
                        <a:rPr lang="en-US" sz="1200" dirty="0" smtClean="0"/>
                        <a:t>2021 uses 2018 taxes, and 2122 uses 2019 taxes</a:t>
                      </a:r>
                      <a:endParaRPr lang="en-US" sz="1200" dirty="0"/>
                    </a:p>
                  </a:txBody>
                  <a:tcPr/>
                </a:tc>
                <a:extLst>
                  <a:ext uri="{0D108BD9-81ED-4DB2-BD59-A6C34878D82A}">
                    <a16:rowId xmlns:a16="http://schemas.microsoft.com/office/drawing/2014/main" val="90163633"/>
                  </a:ext>
                </a:extLst>
              </a:tr>
            </a:tbl>
          </a:graphicData>
        </a:graphic>
      </p:graphicFrame>
      <p:sp>
        <p:nvSpPr>
          <p:cNvPr id="5" name="TextBox 4"/>
          <p:cNvSpPr txBox="1"/>
          <p:nvPr/>
        </p:nvSpPr>
        <p:spPr>
          <a:xfrm>
            <a:off x="220257" y="2778632"/>
            <a:ext cx="3521888" cy="2000548"/>
          </a:xfrm>
          <a:prstGeom prst="rect">
            <a:avLst/>
          </a:prstGeom>
          <a:noFill/>
        </p:spPr>
        <p:txBody>
          <a:bodyPr wrap="square" rtlCol="0">
            <a:spAutoFit/>
          </a:bodyPr>
          <a:lstStyle/>
          <a:p>
            <a:pPr>
              <a:spcBef>
                <a:spcPts val="600"/>
              </a:spcBef>
              <a:spcAft>
                <a:spcPts val="600"/>
              </a:spcAft>
            </a:pPr>
            <a:r>
              <a:rPr lang="en-US" sz="1200" b="1" dirty="0" smtClean="0"/>
              <a:t>Beginning </a:t>
            </a:r>
            <a:r>
              <a:rPr lang="en-US" sz="1200" b="1" dirty="0"/>
              <a:t>this Summer 2021?</a:t>
            </a:r>
          </a:p>
          <a:p>
            <a:pPr marL="285750" indent="-285750">
              <a:spcBef>
                <a:spcPts val="600"/>
              </a:spcBef>
              <a:spcAft>
                <a:spcPts val="600"/>
              </a:spcAft>
              <a:buFont typeface="Arial" panose="020B0604020202020204" pitchFamily="34" charset="0"/>
              <a:buChar char="•"/>
            </a:pPr>
            <a:r>
              <a:rPr lang="en-US" sz="1200" dirty="0" smtClean="0"/>
              <a:t>Both FAFSA’s</a:t>
            </a:r>
          </a:p>
          <a:p>
            <a:pPr marL="285750" indent="-285750">
              <a:spcBef>
                <a:spcPts val="600"/>
              </a:spcBef>
              <a:spcAft>
                <a:spcPts val="600"/>
              </a:spcAft>
              <a:buFont typeface="Arial" panose="020B0604020202020204" pitchFamily="34" charset="0"/>
              <a:buChar char="•"/>
            </a:pPr>
            <a:r>
              <a:rPr lang="en-US" sz="1200" dirty="0" smtClean="0"/>
              <a:t>Bright Futures? </a:t>
            </a:r>
          </a:p>
          <a:p>
            <a:pPr marL="628650" lvl="1" indent="-285750">
              <a:spcBef>
                <a:spcPts val="600"/>
              </a:spcBef>
              <a:spcAft>
                <a:spcPts val="600"/>
              </a:spcAft>
              <a:buFont typeface="Arial" panose="020B0604020202020204" pitchFamily="34" charset="0"/>
              <a:buChar char="•"/>
            </a:pPr>
            <a:r>
              <a:rPr lang="en-US" sz="1200" dirty="0" smtClean="0"/>
              <a:t>Add USF under your Demographic information on the Bright Futures webpage.  </a:t>
            </a:r>
          </a:p>
          <a:p>
            <a:pPr marL="628650" lvl="1" indent="-285750">
              <a:spcBef>
                <a:spcPts val="600"/>
              </a:spcBef>
              <a:spcAft>
                <a:spcPts val="600"/>
              </a:spcAft>
              <a:buFont typeface="Arial" panose="020B0604020202020204" pitchFamily="34" charset="0"/>
              <a:buChar char="•"/>
            </a:pPr>
            <a:r>
              <a:rPr lang="en-US" sz="1200" dirty="0" smtClean="0"/>
              <a:t>State of Florida updates by July 1</a:t>
            </a:r>
            <a:r>
              <a:rPr lang="en-US" sz="1200" baseline="30000" dirty="0" smtClean="0"/>
              <a:t>st</a:t>
            </a:r>
            <a:r>
              <a:rPr lang="en-US" sz="1200" dirty="0" smtClean="0"/>
              <a:t>!</a:t>
            </a:r>
          </a:p>
        </p:txBody>
      </p:sp>
    </p:spTree>
    <p:extLst>
      <p:ext uri="{BB962C8B-B14F-4D97-AF65-F5344CB8AC3E}">
        <p14:creationId xmlns:p14="http://schemas.microsoft.com/office/powerpoint/2010/main" val="86305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Webpage:  Financial Aid</a:t>
            </a:r>
            <a:endParaRPr lang="en-US" dirty="0"/>
          </a:p>
        </p:txBody>
      </p:sp>
      <p:sp>
        <p:nvSpPr>
          <p:cNvPr id="7" name="TextBox 6"/>
          <p:cNvSpPr txBox="1"/>
          <p:nvPr/>
        </p:nvSpPr>
        <p:spPr>
          <a:xfrm>
            <a:off x="2313132" y="0"/>
            <a:ext cx="5302418" cy="461665"/>
          </a:xfrm>
          <a:prstGeom prst="rect">
            <a:avLst/>
          </a:prstGeom>
          <a:noFill/>
        </p:spPr>
        <p:txBody>
          <a:bodyPr wrap="square" rtlCol="0">
            <a:spAutoFit/>
          </a:bodyPr>
          <a:lstStyle/>
          <a:p>
            <a:r>
              <a:rPr lang="en-US" sz="2400" b="1" dirty="0" smtClean="0">
                <a:solidFill>
                  <a:schemeClr val="bg1"/>
                </a:solidFill>
              </a:rPr>
              <a:t>www.stpetersburg.usf.edu</a:t>
            </a:r>
            <a:endParaRPr lang="en-US" sz="2400" b="1" dirty="0">
              <a:solidFill>
                <a:schemeClr val="bg1"/>
              </a:solidFill>
            </a:endParaRPr>
          </a:p>
        </p:txBody>
      </p:sp>
      <p:pic>
        <p:nvPicPr>
          <p:cNvPr id="8" name="Picture 7"/>
          <p:cNvPicPr>
            <a:picLocks noChangeAspect="1"/>
          </p:cNvPicPr>
          <p:nvPr/>
        </p:nvPicPr>
        <p:blipFill>
          <a:blip r:embed="rId2"/>
          <a:stretch>
            <a:fillRect/>
          </a:stretch>
        </p:blipFill>
        <p:spPr>
          <a:xfrm>
            <a:off x="423086" y="1485423"/>
            <a:ext cx="8183956" cy="3521344"/>
          </a:xfrm>
          <a:prstGeom prst="rect">
            <a:avLst/>
          </a:prstGeom>
        </p:spPr>
      </p:pic>
      <p:sp>
        <p:nvSpPr>
          <p:cNvPr id="9" name="Down Arrow 8"/>
          <p:cNvSpPr/>
          <p:nvPr/>
        </p:nvSpPr>
        <p:spPr>
          <a:xfrm>
            <a:off x="4572000" y="1880075"/>
            <a:ext cx="649480" cy="7349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5482127" y="4200258"/>
            <a:ext cx="307648" cy="828942"/>
          </a:xfrm>
          <a:prstGeom prst="downArrow">
            <a:avLst>
              <a:gd name="adj1" fmla="val 50000"/>
              <a:gd name="adj2" fmla="val 560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48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1665"/>
            <a:ext cx="9144000" cy="330502"/>
          </a:xfrm>
        </p:spPr>
        <p:txBody>
          <a:bodyPr>
            <a:noAutofit/>
          </a:bodyPr>
          <a:lstStyle/>
          <a:p>
            <a:r>
              <a:rPr lang="en-US" sz="2000" dirty="0" smtClean="0"/>
              <a:t>Webpage:</a:t>
            </a:r>
            <a:endParaRPr lang="en-US" sz="2000" dirty="0"/>
          </a:p>
        </p:txBody>
      </p:sp>
      <p:sp>
        <p:nvSpPr>
          <p:cNvPr id="7" name="TextBox 6"/>
          <p:cNvSpPr txBox="1"/>
          <p:nvPr/>
        </p:nvSpPr>
        <p:spPr>
          <a:xfrm>
            <a:off x="2313132" y="0"/>
            <a:ext cx="5034542" cy="461665"/>
          </a:xfrm>
          <a:prstGeom prst="rect">
            <a:avLst/>
          </a:prstGeom>
          <a:noFill/>
        </p:spPr>
        <p:txBody>
          <a:bodyPr wrap="square" rtlCol="0">
            <a:spAutoFit/>
          </a:bodyPr>
          <a:lstStyle/>
          <a:p>
            <a:r>
              <a:rPr lang="en-US" sz="2400" b="1" dirty="0" smtClean="0">
                <a:solidFill>
                  <a:schemeClr val="bg1"/>
                </a:solidFill>
              </a:rPr>
              <a:t>www.stpetersburg.usf.edu/finaid</a:t>
            </a:r>
            <a:endParaRPr lang="en-US" sz="2400" b="1" dirty="0">
              <a:solidFill>
                <a:schemeClr val="bg1"/>
              </a:solidFill>
            </a:endParaRPr>
          </a:p>
        </p:txBody>
      </p:sp>
      <p:pic>
        <p:nvPicPr>
          <p:cNvPr id="3" name="Picture 2"/>
          <p:cNvPicPr>
            <a:picLocks noChangeAspect="1"/>
          </p:cNvPicPr>
          <p:nvPr/>
        </p:nvPicPr>
        <p:blipFill rotWithShape="1">
          <a:blip r:embed="rId2"/>
          <a:srcRect t="9029" b="19858"/>
          <a:stretch/>
        </p:blipFill>
        <p:spPr>
          <a:xfrm>
            <a:off x="76914" y="792167"/>
            <a:ext cx="7270760" cy="4232760"/>
          </a:xfrm>
          <a:prstGeom prst="rect">
            <a:avLst/>
          </a:prstGeom>
        </p:spPr>
      </p:pic>
      <p:pic>
        <p:nvPicPr>
          <p:cNvPr id="5" name="Picture 4"/>
          <p:cNvPicPr>
            <a:picLocks noChangeAspect="1"/>
          </p:cNvPicPr>
          <p:nvPr/>
        </p:nvPicPr>
        <p:blipFill rotWithShape="1">
          <a:blip r:embed="rId3"/>
          <a:srcRect l="3109" t="3212" r="3109" b="3997"/>
          <a:stretch/>
        </p:blipFill>
        <p:spPr>
          <a:xfrm>
            <a:off x="7347674" y="2073729"/>
            <a:ext cx="1739175" cy="1103348"/>
          </a:xfrm>
          <a:prstGeom prst="rect">
            <a:avLst/>
          </a:prstGeom>
        </p:spPr>
      </p:pic>
      <p:sp>
        <p:nvSpPr>
          <p:cNvPr id="6" name="Down Arrow 5"/>
          <p:cNvSpPr/>
          <p:nvPr/>
        </p:nvSpPr>
        <p:spPr>
          <a:xfrm rot="5139482">
            <a:off x="3611507" y="4518674"/>
            <a:ext cx="201574" cy="4535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5139482">
            <a:off x="6771414" y="3319226"/>
            <a:ext cx="262714" cy="4734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5139482">
            <a:off x="1580630" y="2097480"/>
            <a:ext cx="262714" cy="4734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5139482">
            <a:off x="6555988" y="3594040"/>
            <a:ext cx="201574" cy="4535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3923954">
            <a:off x="150400" y="3845029"/>
            <a:ext cx="201574" cy="2868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06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3843"/>
            <a:ext cx="7886700" cy="692663"/>
          </a:xfrm>
        </p:spPr>
        <p:txBody>
          <a:bodyPr>
            <a:normAutofit fontScale="90000"/>
          </a:bodyPr>
          <a:lstStyle/>
          <a:p>
            <a:r>
              <a:rPr lang="en-US" dirty="0"/>
              <a:t>FERPA – Confidentiality and Privacy of Records</a:t>
            </a:r>
          </a:p>
        </p:txBody>
      </p:sp>
      <p:sp>
        <p:nvSpPr>
          <p:cNvPr id="3" name="Content Placeholder 2"/>
          <p:cNvSpPr>
            <a:spLocks noGrp="1"/>
          </p:cNvSpPr>
          <p:nvPr>
            <p:ph idx="1"/>
          </p:nvPr>
        </p:nvSpPr>
        <p:spPr>
          <a:xfrm>
            <a:off x="628650" y="1590445"/>
            <a:ext cx="7607624" cy="3263504"/>
          </a:xfrm>
        </p:spPr>
        <p:txBody>
          <a:bodyPr>
            <a:normAutofit/>
          </a:bodyPr>
          <a:lstStyle/>
          <a:p>
            <a:pPr lvl="0"/>
            <a:r>
              <a:rPr lang="en-US" sz="1800" dirty="0"/>
              <a:t>Due to federal regulations regarding the security of financial aid data, we are only able to provide the student with detailed information about their financial aid</a:t>
            </a:r>
          </a:p>
          <a:p>
            <a:pPr lvl="0"/>
            <a:r>
              <a:rPr lang="en-US" sz="1800" dirty="0"/>
              <a:t>If you are the parent listed on the FAFSA (biological or adoptive), your student may complete the </a:t>
            </a:r>
            <a:r>
              <a:rPr lang="en-US" sz="1800" b="1" dirty="0">
                <a:solidFill>
                  <a:schemeClr val="accent1">
                    <a:lumMod val="75000"/>
                  </a:schemeClr>
                </a:solidFill>
              </a:rPr>
              <a:t>Online Privacy Release for Dependent Students</a:t>
            </a:r>
            <a:r>
              <a:rPr lang="en-US" sz="1800" dirty="0"/>
              <a:t> form to authorize you to receive </a:t>
            </a:r>
            <a:r>
              <a:rPr lang="en-US" sz="1800" b="1" u="sng" dirty="0">
                <a:solidFill>
                  <a:srgbClr val="FF0000"/>
                </a:solidFill>
              </a:rPr>
              <a:t>limited</a:t>
            </a:r>
            <a:r>
              <a:rPr lang="en-US" sz="1800" dirty="0"/>
              <a:t> financial aid information</a:t>
            </a:r>
          </a:p>
          <a:p>
            <a:pPr lvl="0"/>
            <a:r>
              <a:rPr lang="en-US" sz="1800" dirty="0"/>
              <a:t>Additional authentication questions to confirm your identity will be asked during each contact with our office</a:t>
            </a:r>
          </a:p>
          <a:p>
            <a:pPr lvl="0"/>
            <a:r>
              <a:rPr lang="en-US" sz="1800" dirty="0"/>
              <a:t>Other university offices have separate authorization requirements</a:t>
            </a:r>
          </a:p>
        </p:txBody>
      </p:sp>
    </p:spTree>
    <p:extLst>
      <p:ext uri="{BB962C8B-B14F-4D97-AF65-F5344CB8AC3E}">
        <p14:creationId xmlns:p14="http://schemas.microsoft.com/office/powerpoint/2010/main" val="397362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940" y="996846"/>
            <a:ext cx="2949178" cy="598348"/>
          </a:xfrm>
        </p:spPr>
        <p:txBody>
          <a:bodyPr/>
          <a:lstStyle/>
          <a:p>
            <a:r>
              <a:rPr lang="en-US" dirty="0" smtClean="0"/>
              <a:t>Financial Aid tab</a:t>
            </a:r>
            <a:endParaRPr lang="en-US" dirty="0"/>
          </a:p>
        </p:txBody>
      </p:sp>
      <p:sp>
        <p:nvSpPr>
          <p:cNvPr id="5" name="TextBox 4"/>
          <p:cNvSpPr txBox="1"/>
          <p:nvPr/>
        </p:nvSpPr>
        <p:spPr>
          <a:xfrm>
            <a:off x="2089102" y="13349"/>
            <a:ext cx="5753379" cy="369332"/>
          </a:xfrm>
          <a:prstGeom prst="rect">
            <a:avLst/>
          </a:prstGeom>
          <a:noFill/>
        </p:spPr>
        <p:txBody>
          <a:bodyPr wrap="square" rtlCol="0">
            <a:spAutoFit/>
          </a:bodyPr>
          <a:lstStyle/>
          <a:p>
            <a:r>
              <a:rPr lang="en-US" sz="1800" b="1" dirty="0" err="1" smtClean="0">
                <a:solidFill>
                  <a:schemeClr val="bg1"/>
                </a:solidFill>
              </a:rPr>
              <a:t>MyUSF</a:t>
            </a:r>
            <a:r>
              <a:rPr lang="en-US" sz="1800" b="1" dirty="0" smtClean="0">
                <a:solidFill>
                  <a:schemeClr val="bg1"/>
                </a:solidFill>
              </a:rPr>
              <a:t> &gt; My Resources &gt; OASIS &gt; Financial Aid </a:t>
            </a:r>
            <a:r>
              <a:rPr lang="en-US" dirty="0" smtClean="0">
                <a:solidFill>
                  <a:schemeClr val="bg1"/>
                </a:solidFill>
              </a:rPr>
              <a:t>tab</a:t>
            </a:r>
            <a:endParaRPr lang="en-US" dirty="0">
              <a:solidFill>
                <a:schemeClr val="bg1"/>
              </a:solidFill>
            </a:endParaRPr>
          </a:p>
        </p:txBody>
      </p:sp>
      <p:pic>
        <p:nvPicPr>
          <p:cNvPr id="7" name="Chart Placeholder 6"/>
          <p:cNvPicPr>
            <a:picLocks noGrp="1" noChangeAspect="1"/>
          </p:cNvPicPr>
          <p:nvPr>
            <p:ph type="chart" sz="quarter" idx="14"/>
          </p:nvPr>
        </p:nvPicPr>
        <p:blipFill>
          <a:blip r:embed="rId2"/>
          <a:stretch>
            <a:fillRect/>
          </a:stretch>
        </p:blipFill>
        <p:spPr>
          <a:xfrm>
            <a:off x="213582" y="1349011"/>
            <a:ext cx="5025863" cy="3758130"/>
          </a:xfrm>
          <a:prstGeom prst="rect">
            <a:avLst/>
          </a:prstGeom>
        </p:spPr>
      </p:pic>
      <p:sp>
        <p:nvSpPr>
          <p:cNvPr id="8" name="Title 1">
            <a:extLst>
              <a:ext uri="{FF2B5EF4-FFF2-40B4-BE49-F238E27FC236}">
                <a16:creationId xmlns:a16="http://schemas.microsoft.com/office/drawing/2014/main" id="{B054EB70-1A27-40B0-B8B1-9F89870FF6AE}"/>
              </a:ext>
            </a:extLst>
          </p:cNvPr>
          <p:cNvSpPr>
            <a:spLocks noGrp="1"/>
          </p:cNvSpPr>
          <p:nvPr>
            <p:ph type="body" sz="half" idx="2"/>
          </p:nvPr>
        </p:nvSpPr>
        <p:spPr>
          <a:xfrm>
            <a:off x="5566172" y="1612440"/>
            <a:ext cx="2949575" cy="3307815"/>
          </a:xfrm>
        </p:spPr>
        <p:txBody>
          <a:bodyPr>
            <a:noAutofit/>
          </a:bodyPr>
          <a:lstStyle/>
          <a:p>
            <a:pPr marL="285750" indent="-285750">
              <a:lnSpc>
                <a:spcPct val="120000"/>
              </a:lnSpc>
              <a:buFont typeface="Arial" panose="020B0604020202020204" pitchFamily="34" charset="0"/>
              <a:buChar char="•"/>
            </a:pPr>
            <a:r>
              <a:rPr lang="en-US" dirty="0" smtClean="0"/>
              <a:t>What documents are needed</a:t>
            </a:r>
          </a:p>
          <a:p>
            <a:pPr marL="285750" indent="-285750">
              <a:lnSpc>
                <a:spcPct val="120000"/>
              </a:lnSpc>
              <a:buFont typeface="Arial" panose="020B0604020202020204" pitchFamily="34" charset="0"/>
              <a:buChar char="•"/>
            </a:pPr>
            <a:r>
              <a:rPr lang="en-US" dirty="0" smtClean="0"/>
              <a:t>Eligible for a Deferment – postpones due date </a:t>
            </a:r>
          </a:p>
          <a:p>
            <a:pPr marL="285750" indent="-285750">
              <a:lnSpc>
                <a:spcPct val="120000"/>
              </a:lnSpc>
              <a:buFont typeface="Arial" panose="020B0604020202020204" pitchFamily="34" charset="0"/>
              <a:buChar char="•"/>
            </a:pPr>
            <a:r>
              <a:rPr lang="en-US" dirty="0" smtClean="0"/>
              <a:t>Eligible for a BAPP – Bookstore Advance Purchase Program</a:t>
            </a:r>
          </a:p>
          <a:p>
            <a:pPr marL="285750" indent="-285750">
              <a:lnSpc>
                <a:spcPct val="120000"/>
              </a:lnSpc>
              <a:buFont typeface="Arial" panose="020B0604020202020204" pitchFamily="34" charset="0"/>
              <a:buChar char="•"/>
            </a:pPr>
            <a:r>
              <a:rPr lang="en-US" dirty="0" smtClean="0"/>
              <a:t>See pending aid to be paid </a:t>
            </a:r>
          </a:p>
          <a:p>
            <a:pPr marL="628650" lvl="1" indent="-285750">
              <a:lnSpc>
                <a:spcPct val="120000"/>
              </a:lnSpc>
              <a:buFont typeface="Arial" panose="020B0604020202020204" pitchFamily="34" charset="0"/>
              <a:buChar char="•"/>
            </a:pPr>
            <a:r>
              <a:rPr lang="en-US" sz="1200" dirty="0" smtClean="0"/>
              <a:t>General Information tab</a:t>
            </a:r>
          </a:p>
          <a:p>
            <a:pPr marL="285750" indent="-285750">
              <a:lnSpc>
                <a:spcPct val="120000"/>
              </a:lnSpc>
              <a:buFont typeface="Arial" panose="020B0604020202020204" pitchFamily="34" charset="0"/>
              <a:buChar char="•"/>
            </a:pPr>
            <a:r>
              <a:rPr lang="en-US" dirty="0" smtClean="0"/>
              <a:t>List any non-USF scholarships</a:t>
            </a:r>
          </a:p>
          <a:p>
            <a:pPr marL="285750" indent="-285750">
              <a:lnSpc>
                <a:spcPct val="120000"/>
              </a:lnSpc>
              <a:buFont typeface="Arial" panose="020B0604020202020204" pitchFamily="34" charset="0"/>
              <a:buChar char="•"/>
            </a:pPr>
            <a:r>
              <a:rPr lang="en-US" dirty="0" smtClean="0"/>
              <a:t>Accept your Terms and Conditions for Scholarships and for Financial Aid</a:t>
            </a:r>
          </a:p>
          <a:p>
            <a:pPr marL="285750" indent="-285750">
              <a:lnSpc>
                <a:spcPct val="120000"/>
              </a:lnSpc>
              <a:buFont typeface="Arial" panose="020B0604020202020204" pitchFamily="34" charset="0"/>
              <a:buChar char="•"/>
            </a:pPr>
            <a:r>
              <a:rPr lang="en-US" dirty="0" smtClean="0"/>
              <a:t>See Cumulative Loan Totals</a:t>
            </a:r>
            <a:r>
              <a:rPr lang="en-US" sz="1100" dirty="0" smtClean="0"/>
              <a:t/>
            </a:r>
            <a:br>
              <a:rPr lang="en-US" sz="1100" dirty="0" smtClean="0"/>
            </a:br>
            <a:endParaRPr lang="en-US" sz="1100" b="0" dirty="0"/>
          </a:p>
        </p:txBody>
      </p:sp>
      <p:sp>
        <p:nvSpPr>
          <p:cNvPr id="9" name="Down Arrow 8"/>
          <p:cNvSpPr/>
          <p:nvPr/>
        </p:nvSpPr>
        <p:spPr>
          <a:xfrm rot="5400000">
            <a:off x="1775654" y="3563407"/>
            <a:ext cx="239780" cy="22025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114312" y="583725"/>
            <a:ext cx="8903720" cy="459188"/>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2400" b="1" kern="1200">
                <a:solidFill>
                  <a:srgbClr val="006747"/>
                </a:solidFill>
                <a:latin typeface="Arial" panose="020B0604020202020204" pitchFamily="34" charset="0"/>
                <a:ea typeface="+mj-ea"/>
                <a:cs typeface="Arial" panose="020B0604020202020204" pitchFamily="34" charset="0"/>
              </a:defRPr>
            </a:lvl1pPr>
          </a:lstStyle>
          <a:p>
            <a:r>
              <a:rPr lang="en-US" sz="1800" dirty="0" smtClean="0"/>
              <a:t>Know which aid year: 2021 or 2122? (Fall, Spring, Summer)</a:t>
            </a:r>
            <a:endParaRPr lang="en-US" sz="1800" dirty="0"/>
          </a:p>
        </p:txBody>
      </p:sp>
    </p:spTree>
    <p:extLst>
      <p:ext uri="{BB962C8B-B14F-4D97-AF65-F5344CB8AC3E}">
        <p14:creationId xmlns:p14="http://schemas.microsoft.com/office/powerpoint/2010/main" val="363947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075" y="88117"/>
            <a:ext cx="7140413" cy="692663"/>
          </a:xfrm>
        </p:spPr>
        <p:txBody>
          <a:bodyPr>
            <a:normAutofit fontScale="90000"/>
          </a:bodyPr>
          <a:lstStyle/>
          <a:p>
            <a:r>
              <a:rPr lang="en-US" sz="2000" dirty="0">
                <a:solidFill>
                  <a:schemeClr val="bg1"/>
                </a:solidFill>
              </a:rPr>
              <a:t>Financial Aid – </a:t>
            </a:r>
            <a:r>
              <a:rPr lang="en-US" sz="2000" dirty="0" smtClean="0">
                <a:solidFill>
                  <a:schemeClr val="bg1"/>
                </a:solidFill>
              </a:rPr>
              <a:t/>
            </a:r>
            <a:br>
              <a:rPr lang="en-US" sz="2000" dirty="0" smtClean="0">
                <a:solidFill>
                  <a:schemeClr val="bg1"/>
                </a:solidFill>
              </a:rPr>
            </a:br>
            <a:r>
              <a:rPr lang="en-US" sz="2000" dirty="0" smtClean="0">
                <a:solidFill>
                  <a:schemeClr val="bg1"/>
                </a:solidFill>
              </a:rPr>
              <a:t>My </a:t>
            </a:r>
            <a:r>
              <a:rPr lang="en-US" sz="2000" dirty="0">
                <a:solidFill>
                  <a:schemeClr val="bg1"/>
                </a:solidFill>
              </a:rPr>
              <a:t>Requirements, Bookstore Authorizations and </a:t>
            </a:r>
            <a:r>
              <a:rPr lang="en-US" sz="2000" dirty="0" smtClean="0">
                <a:solidFill>
                  <a:schemeClr val="bg1"/>
                </a:solidFill>
              </a:rPr>
              <a:t>Deferments</a:t>
            </a:r>
            <a:r>
              <a:rPr lang="en-US" dirty="0"/>
              <a:t/>
            </a:r>
            <a:br>
              <a:rPr lang="en-US" dirty="0"/>
            </a:br>
            <a:endParaRPr lang="en-US" dirty="0"/>
          </a:p>
        </p:txBody>
      </p:sp>
      <p:sp>
        <p:nvSpPr>
          <p:cNvPr id="3" name="Content Placeholder 2"/>
          <p:cNvSpPr>
            <a:spLocks noGrp="1"/>
          </p:cNvSpPr>
          <p:nvPr>
            <p:ph idx="1"/>
          </p:nvPr>
        </p:nvSpPr>
        <p:spPr>
          <a:xfrm>
            <a:off x="628650" y="1201994"/>
            <a:ext cx="7886700" cy="3430729"/>
          </a:xfrm>
        </p:spPr>
        <p:txBody>
          <a:bodyPr/>
          <a:lstStyle/>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p:txBody>
      </p:sp>
      <p:pic>
        <p:nvPicPr>
          <p:cNvPr id="5" name="Picture 4"/>
          <p:cNvPicPr>
            <a:picLocks noChangeAspect="1"/>
          </p:cNvPicPr>
          <p:nvPr/>
        </p:nvPicPr>
        <p:blipFill rotWithShape="1">
          <a:blip r:embed="rId2"/>
          <a:srcRect t="7628" r="40960"/>
          <a:stretch/>
        </p:blipFill>
        <p:spPr>
          <a:xfrm>
            <a:off x="139680" y="667314"/>
            <a:ext cx="3891689" cy="4198362"/>
          </a:xfrm>
          <a:prstGeom prst="rect">
            <a:avLst/>
          </a:prstGeom>
        </p:spPr>
      </p:pic>
      <p:sp>
        <p:nvSpPr>
          <p:cNvPr id="6" name="Title 1">
            <a:extLst>
              <a:ext uri="{FF2B5EF4-FFF2-40B4-BE49-F238E27FC236}">
                <a16:creationId xmlns:a16="http://schemas.microsoft.com/office/drawing/2014/main" id="{B054EB70-1A27-40B0-B8B1-9F89870FF6AE}"/>
              </a:ext>
            </a:extLst>
          </p:cNvPr>
          <p:cNvSpPr txBox="1">
            <a:spLocks/>
          </p:cNvSpPr>
          <p:nvPr/>
        </p:nvSpPr>
        <p:spPr>
          <a:xfrm>
            <a:off x="4371766" y="1315459"/>
            <a:ext cx="4667177" cy="374377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sz="1200" dirty="0" smtClean="0"/>
              <a:t>FAFSA received</a:t>
            </a:r>
          </a:p>
          <a:p>
            <a:pPr>
              <a:lnSpc>
                <a:spcPct val="100000"/>
              </a:lnSpc>
              <a:spcBef>
                <a:spcPts val="0"/>
              </a:spcBef>
              <a:spcAft>
                <a:spcPts val="600"/>
              </a:spcAft>
            </a:pPr>
            <a:r>
              <a:rPr lang="en-US" sz="1200" dirty="0" smtClean="0"/>
              <a:t>Documents needed to complete Financial Aid file</a:t>
            </a:r>
          </a:p>
          <a:p>
            <a:pPr>
              <a:lnSpc>
                <a:spcPct val="100000"/>
              </a:lnSpc>
              <a:spcBef>
                <a:spcPts val="0"/>
              </a:spcBef>
              <a:spcAft>
                <a:spcPts val="600"/>
              </a:spcAft>
            </a:pPr>
            <a:r>
              <a:rPr lang="en-US" sz="1200" dirty="0" smtClean="0"/>
              <a:t>Deferment posted if:</a:t>
            </a:r>
          </a:p>
          <a:p>
            <a:pPr lvl="1">
              <a:lnSpc>
                <a:spcPct val="100000"/>
              </a:lnSpc>
              <a:spcBef>
                <a:spcPts val="0"/>
              </a:spcBef>
              <a:spcAft>
                <a:spcPts val="600"/>
              </a:spcAft>
            </a:pPr>
            <a:r>
              <a:rPr lang="en-US" sz="1100" dirty="0" smtClean="0"/>
              <a:t>Enrolled at least half-time (6 undergraduate credit hours)</a:t>
            </a:r>
          </a:p>
          <a:p>
            <a:pPr lvl="1">
              <a:lnSpc>
                <a:spcPct val="100000"/>
              </a:lnSpc>
              <a:spcBef>
                <a:spcPts val="0"/>
              </a:spcBef>
              <a:spcAft>
                <a:spcPts val="600"/>
              </a:spcAft>
            </a:pPr>
            <a:r>
              <a:rPr lang="en-US" sz="1100" dirty="0" smtClean="0"/>
              <a:t>In “Good” Satisfactory Academic Progress AND at least one of the following:</a:t>
            </a:r>
          </a:p>
          <a:p>
            <a:pPr lvl="2">
              <a:lnSpc>
                <a:spcPct val="100000"/>
              </a:lnSpc>
              <a:spcBef>
                <a:spcPts val="0"/>
              </a:spcBef>
              <a:spcAft>
                <a:spcPts val="600"/>
              </a:spcAft>
            </a:pPr>
            <a:r>
              <a:rPr lang="en-US" sz="1100" dirty="0" smtClean="0"/>
              <a:t>FAFSA is on file</a:t>
            </a:r>
          </a:p>
          <a:p>
            <a:pPr lvl="2">
              <a:lnSpc>
                <a:spcPct val="100000"/>
              </a:lnSpc>
              <a:spcBef>
                <a:spcPts val="0"/>
              </a:spcBef>
              <a:spcAft>
                <a:spcPts val="600"/>
              </a:spcAft>
            </a:pPr>
            <a:r>
              <a:rPr lang="en-US" sz="1100" dirty="0" smtClean="0"/>
              <a:t>Bright Futures certified from the state</a:t>
            </a:r>
          </a:p>
          <a:p>
            <a:pPr lvl="2">
              <a:lnSpc>
                <a:spcPct val="100000"/>
              </a:lnSpc>
              <a:spcBef>
                <a:spcPts val="0"/>
              </a:spcBef>
              <a:spcAft>
                <a:spcPts val="600"/>
              </a:spcAft>
            </a:pPr>
            <a:r>
              <a:rPr lang="en-US" sz="1100" dirty="0" smtClean="0"/>
              <a:t>USF Scholarships</a:t>
            </a:r>
          </a:p>
          <a:p>
            <a:pPr lvl="2">
              <a:lnSpc>
                <a:spcPct val="100000"/>
              </a:lnSpc>
              <a:spcBef>
                <a:spcPts val="0"/>
              </a:spcBef>
              <a:spcAft>
                <a:spcPts val="600"/>
              </a:spcAft>
            </a:pPr>
            <a:r>
              <a:rPr lang="en-US" sz="1100" dirty="0" smtClean="0"/>
              <a:t>Outside scholarships that we know about</a:t>
            </a:r>
          </a:p>
          <a:p>
            <a:pPr lvl="2">
              <a:lnSpc>
                <a:spcPct val="100000"/>
              </a:lnSpc>
              <a:spcBef>
                <a:spcPts val="0"/>
              </a:spcBef>
              <a:spcAft>
                <a:spcPts val="600"/>
              </a:spcAft>
            </a:pPr>
            <a:r>
              <a:rPr lang="en-US" sz="1100" dirty="0" smtClean="0"/>
              <a:t>Florida Prepaid (note: if student is ONLY receiving FPP, they receive the same length of time to pay any remaining balance due, but a deferment will not show up in OASIS.</a:t>
            </a:r>
          </a:p>
          <a:p>
            <a:pPr>
              <a:lnSpc>
                <a:spcPct val="100000"/>
              </a:lnSpc>
              <a:spcBef>
                <a:spcPts val="0"/>
              </a:spcBef>
              <a:spcAft>
                <a:spcPts val="600"/>
              </a:spcAft>
            </a:pPr>
            <a:r>
              <a:rPr lang="en-US" sz="1200" dirty="0" smtClean="0"/>
              <a:t>Eligible for a BAPP – Bookstore Advance Purchase Program</a:t>
            </a:r>
          </a:p>
          <a:p>
            <a:pPr lvl="1">
              <a:lnSpc>
                <a:spcPct val="100000"/>
              </a:lnSpc>
              <a:spcBef>
                <a:spcPts val="0"/>
              </a:spcBef>
              <a:spcAft>
                <a:spcPts val="600"/>
              </a:spcAft>
            </a:pPr>
            <a:r>
              <a:rPr lang="en-US" sz="1100" dirty="0" smtClean="0"/>
              <a:t>Automatically provided if student has at least $100 more in Financial Aid that the charges under “Tuition and Fees”.</a:t>
            </a:r>
          </a:p>
          <a:p>
            <a:pPr marL="0" indent="0">
              <a:lnSpc>
                <a:spcPct val="120000"/>
              </a:lnSpc>
              <a:buNone/>
            </a:pPr>
            <a:r>
              <a:rPr lang="en-US" sz="1100" dirty="0" smtClean="0"/>
              <a:t/>
            </a:r>
            <a:br>
              <a:rPr lang="en-US" sz="1100" dirty="0" smtClean="0"/>
            </a:br>
            <a:endParaRPr lang="en-US" sz="1100" dirty="0"/>
          </a:p>
        </p:txBody>
      </p:sp>
      <p:sp>
        <p:nvSpPr>
          <p:cNvPr id="7" name="Title 1"/>
          <p:cNvSpPr txBox="1">
            <a:spLocks/>
          </p:cNvSpPr>
          <p:nvPr/>
        </p:nvSpPr>
        <p:spPr>
          <a:xfrm>
            <a:off x="4752210" y="687992"/>
            <a:ext cx="4338393" cy="598348"/>
          </a:xfrm>
          <a:prstGeom prst="rect">
            <a:avLst/>
          </a:prstGeom>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000" b="1" kern="1200">
                <a:solidFill>
                  <a:srgbClr val="006747"/>
                </a:solidFill>
                <a:latin typeface="Arial" panose="020B0604020202020204" pitchFamily="34" charset="0"/>
                <a:ea typeface="+mj-ea"/>
                <a:cs typeface="Arial" panose="020B0604020202020204" pitchFamily="34" charset="0"/>
              </a:defRPr>
            </a:lvl1pPr>
          </a:lstStyle>
          <a:p>
            <a:r>
              <a:rPr lang="en-US" dirty="0" smtClean="0"/>
              <a:t>My Requirements, Bookstore Authorizations and Deferments</a:t>
            </a:r>
            <a:endParaRPr lang="en-US" dirty="0"/>
          </a:p>
        </p:txBody>
      </p:sp>
    </p:spTree>
    <p:extLst>
      <p:ext uri="{BB962C8B-B14F-4D97-AF65-F5344CB8AC3E}">
        <p14:creationId xmlns:p14="http://schemas.microsoft.com/office/powerpoint/2010/main" val="132438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912" y="102206"/>
            <a:ext cx="7886700" cy="358331"/>
          </a:xfrm>
        </p:spPr>
        <p:txBody>
          <a:bodyPr>
            <a:normAutofit fontScale="90000"/>
          </a:bodyPr>
          <a:lstStyle/>
          <a:p>
            <a:r>
              <a:rPr lang="en-US" sz="2700" dirty="0">
                <a:solidFill>
                  <a:schemeClr val="bg1"/>
                </a:solidFill>
              </a:rPr>
              <a:t>Financial Aid – </a:t>
            </a:r>
            <a:r>
              <a:rPr lang="en-US" sz="2700" dirty="0" smtClean="0">
                <a:solidFill>
                  <a:schemeClr val="bg1"/>
                </a:solidFill>
              </a:rPr>
              <a:t>My Award and Loan Information</a:t>
            </a:r>
            <a:endParaRPr lang="en-US" dirty="0"/>
          </a:p>
        </p:txBody>
      </p:sp>
      <p:sp>
        <p:nvSpPr>
          <p:cNvPr id="5" name="Title 1"/>
          <p:cNvSpPr txBox="1">
            <a:spLocks/>
          </p:cNvSpPr>
          <p:nvPr/>
        </p:nvSpPr>
        <p:spPr>
          <a:xfrm>
            <a:off x="5593192" y="1309543"/>
            <a:ext cx="3791088" cy="399944"/>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000" b="1" kern="1200">
                <a:solidFill>
                  <a:srgbClr val="006747"/>
                </a:solidFill>
                <a:latin typeface="Arial" panose="020B0604020202020204" pitchFamily="34" charset="0"/>
                <a:ea typeface="+mj-ea"/>
                <a:cs typeface="Arial" panose="020B0604020202020204" pitchFamily="34" charset="0"/>
              </a:defRPr>
            </a:lvl1pPr>
          </a:lstStyle>
          <a:p>
            <a:r>
              <a:rPr lang="en-US" sz="2000" dirty="0" smtClean="0"/>
              <a:t>My Award and Loan Information</a:t>
            </a:r>
            <a:endParaRPr lang="en-US" sz="2000" dirty="0"/>
          </a:p>
        </p:txBody>
      </p:sp>
      <p:sp>
        <p:nvSpPr>
          <p:cNvPr id="7" name="Title 1">
            <a:extLst>
              <a:ext uri="{FF2B5EF4-FFF2-40B4-BE49-F238E27FC236}">
                <a16:creationId xmlns:a16="http://schemas.microsoft.com/office/drawing/2014/main" id="{B054EB70-1A27-40B0-B8B1-9F89870FF6AE}"/>
              </a:ext>
            </a:extLst>
          </p:cNvPr>
          <p:cNvSpPr txBox="1">
            <a:spLocks noGrp="1"/>
          </p:cNvSpPr>
          <p:nvPr>
            <p:ph idx="1"/>
          </p:nvPr>
        </p:nvSpPr>
        <p:spPr>
          <a:xfrm>
            <a:off x="5673285" y="1621892"/>
            <a:ext cx="3363923" cy="342407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nSpc>
                <a:spcPct val="100000"/>
              </a:lnSpc>
              <a:spcBef>
                <a:spcPts val="0"/>
              </a:spcBef>
              <a:buNone/>
            </a:pPr>
            <a:endParaRPr lang="en-US" sz="1200" dirty="0" smtClean="0"/>
          </a:p>
          <a:p>
            <a:pPr>
              <a:lnSpc>
                <a:spcPct val="100000"/>
              </a:lnSpc>
              <a:spcBef>
                <a:spcPts val="0"/>
              </a:spcBef>
            </a:pPr>
            <a:r>
              <a:rPr lang="en-US" sz="1400" b="1" dirty="0" smtClean="0"/>
              <a:t>General Information tab</a:t>
            </a:r>
          </a:p>
          <a:p>
            <a:pPr lvl="1">
              <a:lnSpc>
                <a:spcPct val="100000"/>
              </a:lnSpc>
              <a:spcBef>
                <a:spcPts val="0"/>
              </a:spcBef>
            </a:pPr>
            <a:r>
              <a:rPr lang="en-US" sz="1200" dirty="0" smtClean="0"/>
              <a:t>Satisfactory Academic Progress status.</a:t>
            </a:r>
          </a:p>
          <a:p>
            <a:pPr lvl="1">
              <a:lnSpc>
                <a:spcPct val="100000"/>
              </a:lnSpc>
              <a:spcBef>
                <a:spcPts val="0"/>
              </a:spcBef>
            </a:pPr>
            <a:r>
              <a:rPr lang="en-US" sz="1200" dirty="0" smtClean="0"/>
              <a:t>Overview of total amount due, pending financial aid, and pending Florida Pre-paid.  </a:t>
            </a:r>
          </a:p>
          <a:p>
            <a:pPr lvl="1">
              <a:lnSpc>
                <a:spcPct val="100000"/>
              </a:lnSpc>
              <a:spcBef>
                <a:spcPts val="0"/>
              </a:spcBef>
            </a:pPr>
            <a:r>
              <a:rPr lang="en-US" sz="1200" dirty="0" smtClean="0"/>
              <a:t>Will show anticipated refund or remaining amount due.</a:t>
            </a:r>
          </a:p>
          <a:p>
            <a:pPr lvl="1">
              <a:lnSpc>
                <a:spcPct val="100000"/>
              </a:lnSpc>
              <a:spcBef>
                <a:spcPts val="0"/>
              </a:spcBef>
              <a:spcAft>
                <a:spcPts val="600"/>
              </a:spcAft>
            </a:pPr>
            <a:endParaRPr lang="en-US" sz="1500" dirty="0" smtClean="0"/>
          </a:p>
          <a:p>
            <a:pPr marL="0" indent="0">
              <a:lnSpc>
                <a:spcPct val="120000"/>
              </a:lnSpc>
              <a:buNone/>
            </a:pPr>
            <a:r>
              <a:rPr lang="en-US" sz="1100" dirty="0" smtClean="0"/>
              <a:t/>
            </a:r>
            <a:br>
              <a:rPr lang="en-US" sz="1100" dirty="0" smtClean="0"/>
            </a:br>
            <a:endParaRPr lang="en-US" sz="1100"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892" t="21688" r="12250" b="9882"/>
          <a:stretch/>
        </p:blipFill>
        <p:spPr>
          <a:xfrm>
            <a:off x="233292" y="902140"/>
            <a:ext cx="5012828" cy="4017877"/>
          </a:xfrm>
          <a:prstGeom prst="rect">
            <a:avLst/>
          </a:prstGeom>
        </p:spPr>
      </p:pic>
      <p:sp>
        <p:nvSpPr>
          <p:cNvPr id="16" name="Down Arrow 15"/>
          <p:cNvSpPr/>
          <p:nvPr/>
        </p:nvSpPr>
        <p:spPr>
          <a:xfrm rot="21352100">
            <a:off x="370164" y="2165029"/>
            <a:ext cx="219255" cy="24032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25867" y="2206604"/>
            <a:ext cx="1664053" cy="1277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5205009">
            <a:off x="3736755" y="2494280"/>
            <a:ext cx="242708" cy="5595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79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912" y="102206"/>
            <a:ext cx="7886700" cy="358331"/>
          </a:xfrm>
        </p:spPr>
        <p:txBody>
          <a:bodyPr>
            <a:normAutofit fontScale="90000"/>
          </a:bodyPr>
          <a:lstStyle/>
          <a:p>
            <a:r>
              <a:rPr lang="en-US" sz="2700" dirty="0">
                <a:solidFill>
                  <a:schemeClr val="bg1"/>
                </a:solidFill>
              </a:rPr>
              <a:t>Financial Aid – </a:t>
            </a:r>
            <a:r>
              <a:rPr lang="en-US" sz="2700" dirty="0" smtClean="0">
                <a:solidFill>
                  <a:schemeClr val="bg1"/>
                </a:solidFill>
              </a:rPr>
              <a:t>My Award and Loan Information</a:t>
            </a:r>
            <a:endParaRPr lang="en-US" dirty="0"/>
          </a:p>
        </p:txBody>
      </p:sp>
      <p:sp>
        <p:nvSpPr>
          <p:cNvPr id="5" name="Title 1"/>
          <p:cNvSpPr txBox="1">
            <a:spLocks/>
          </p:cNvSpPr>
          <p:nvPr/>
        </p:nvSpPr>
        <p:spPr>
          <a:xfrm>
            <a:off x="113466" y="502196"/>
            <a:ext cx="4058066" cy="3999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6747"/>
                </a:solidFill>
                <a:latin typeface="Arial" panose="020B0604020202020204" pitchFamily="34" charset="0"/>
                <a:ea typeface="+mj-ea"/>
                <a:cs typeface="Arial" panose="020B0604020202020204" pitchFamily="34" charset="0"/>
              </a:defRPr>
            </a:lvl1pPr>
          </a:lstStyle>
          <a:p>
            <a:r>
              <a:rPr lang="en-US" sz="2000" dirty="0" smtClean="0"/>
              <a:t>My Award and Loan Information</a:t>
            </a:r>
            <a:endParaRPr lang="en-US" sz="2000" dirty="0"/>
          </a:p>
        </p:txBody>
      </p:sp>
      <p:sp>
        <p:nvSpPr>
          <p:cNvPr id="7" name="Title 1">
            <a:extLst>
              <a:ext uri="{FF2B5EF4-FFF2-40B4-BE49-F238E27FC236}">
                <a16:creationId xmlns:a16="http://schemas.microsoft.com/office/drawing/2014/main" id="{B054EB70-1A27-40B0-B8B1-9F89870FF6AE}"/>
              </a:ext>
            </a:extLst>
          </p:cNvPr>
          <p:cNvSpPr txBox="1">
            <a:spLocks noGrp="1"/>
          </p:cNvSpPr>
          <p:nvPr>
            <p:ph idx="1"/>
          </p:nvPr>
        </p:nvSpPr>
        <p:spPr>
          <a:xfrm>
            <a:off x="113466" y="902140"/>
            <a:ext cx="4198231" cy="49814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400" b="1" dirty="0" smtClean="0"/>
              <a:t>Resources/Additional Information</a:t>
            </a:r>
          </a:p>
          <a:p>
            <a:pPr lvl="1">
              <a:lnSpc>
                <a:spcPct val="100000"/>
              </a:lnSpc>
              <a:spcBef>
                <a:spcPts val="0"/>
              </a:spcBef>
            </a:pPr>
            <a:r>
              <a:rPr lang="en-US" sz="1200" dirty="0" smtClean="0"/>
              <a:t>List any non-USF scholarships you receive</a:t>
            </a:r>
          </a:p>
          <a:p>
            <a:pPr marL="342900" lvl="1" indent="0">
              <a:lnSpc>
                <a:spcPct val="100000"/>
              </a:lnSpc>
              <a:spcBef>
                <a:spcPts val="0"/>
              </a:spcBef>
              <a:buNone/>
            </a:pPr>
            <a:endParaRPr lang="en-US" sz="1200" dirty="0" smtClean="0"/>
          </a:p>
          <a:p>
            <a:pPr lvl="1">
              <a:lnSpc>
                <a:spcPct val="100000"/>
              </a:lnSpc>
              <a:spcBef>
                <a:spcPts val="0"/>
              </a:spcBef>
              <a:spcAft>
                <a:spcPts val="600"/>
              </a:spcAft>
            </a:pPr>
            <a:endParaRPr lang="en-US" sz="1500" dirty="0" smtClean="0"/>
          </a:p>
          <a:p>
            <a:pPr marL="0" indent="0">
              <a:lnSpc>
                <a:spcPct val="120000"/>
              </a:lnSpc>
              <a:buNone/>
            </a:pPr>
            <a:r>
              <a:rPr lang="en-US" sz="1100" dirty="0" smtClean="0"/>
              <a:t/>
            </a:r>
            <a:br>
              <a:rPr lang="en-US" sz="1100" dirty="0" smtClean="0"/>
            </a:br>
            <a:endParaRPr lang="en-US" sz="1100" dirty="0"/>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2941" t="23999" r="3176" b="26903"/>
          <a:stretch/>
        </p:blipFill>
        <p:spPr>
          <a:xfrm>
            <a:off x="277822" y="1488124"/>
            <a:ext cx="8272152" cy="3367144"/>
          </a:xfrm>
          <a:prstGeom prst="rect">
            <a:avLst/>
          </a:prstGeom>
        </p:spPr>
      </p:pic>
      <p:sp>
        <p:nvSpPr>
          <p:cNvPr id="3" name="Down Arrow 2"/>
          <p:cNvSpPr/>
          <p:nvPr/>
        </p:nvSpPr>
        <p:spPr>
          <a:xfrm rot="1917700">
            <a:off x="3652395" y="798008"/>
            <a:ext cx="319516" cy="84571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76923" y="4632070"/>
            <a:ext cx="213582" cy="467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9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912" y="102206"/>
            <a:ext cx="7886700" cy="358331"/>
          </a:xfrm>
        </p:spPr>
        <p:txBody>
          <a:bodyPr>
            <a:normAutofit fontScale="90000"/>
          </a:bodyPr>
          <a:lstStyle/>
          <a:p>
            <a:r>
              <a:rPr lang="en-US" sz="2700" dirty="0">
                <a:solidFill>
                  <a:schemeClr val="bg1"/>
                </a:solidFill>
              </a:rPr>
              <a:t>Financial Aid – </a:t>
            </a:r>
            <a:r>
              <a:rPr lang="en-US" sz="2700" dirty="0" smtClean="0">
                <a:solidFill>
                  <a:schemeClr val="bg1"/>
                </a:solidFill>
              </a:rPr>
              <a:t>My Award and Loan Information</a:t>
            </a:r>
            <a:endParaRPr lang="en-US" dirty="0"/>
          </a:p>
        </p:txBody>
      </p:sp>
      <p:sp>
        <p:nvSpPr>
          <p:cNvPr id="5" name="Title 1"/>
          <p:cNvSpPr txBox="1">
            <a:spLocks/>
          </p:cNvSpPr>
          <p:nvPr/>
        </p:nvSpPr>
        <p:spPr>
          <a:xfrm>
            <a:off x="43086" y="444476"/>
            <a:ext cx="4058066" cy="3999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6747"/>
                </a:solidFill>
                <a:latin typeface="Arial" panose="020B0604020202020204" pitchFamily="34" charset="0"/>
                <a:ea typeface="+mj-ea"/>
                <a:cs typeface="Arial" panose="020B0604020202020204" pitchFamily="34" charset="0"/>
              </a:defRPr>
            </a:lvl1pPr>
          </a:lstStyle>
          <a:p>
            <a:r>
              <a:rPr lang="en-US" sz="2000" dirty="0" smtClean="0"/>
              <a:t>My Award and Loan Information</a:t>
            </a:r>
            <a:endParaRPr lang="en-US" sz="2000" dirty="0"/>
          </a:p>
        </p:txBody>
      </p:sp>
      <p:sp>
        <p:nvSpPr>
          <p:cNvPr id="7" name="Title 1">
            <a:extLst>
              <a:ext uri="{FF2B5EF4-FFF2-40B4-BE49-F238E27FC236}">
                <a16:creationId xmlns:a16="http://schemas.microsoft.com/office/drawing/2014/main" id="{B054EB70-1A27-40B0-B8B1-9F89870FF6AE}"/>
              </a:ext>
            </a:extLst>
          </p:cNvPr>
          <p:cNvSpPr txBox="1">
            <a:spLocks noGrp="1"/>
          </p:cNvSpPr>
          <p:nvPr>
            <p:ph idx="1"/>
          </p:nvPr>
        </p:nvSpPr>
        <p:spPr>
          <a:xfrm>
            <a:off x="286603" y="778412"/>
            <a:ext cx="8714096" cy="71427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400" b="1" dirty="0" smtClean="0"/>
              <a:t>Terms and Conditions (T&amp;C’s)</a:t>
            </a:r>
          </a:p>
          <a:p>
            <a:pPr lvl="1">
              <a:lnSpc>
                <a:spcPct val="100000"/>
              </a:lnSpc>
              <a:spcBef>
                <a:spcPts val="0"/>
              </a:spcBef>
            </a:pPr>
            <a:r>
              <a:rPr lang="en-US" sz="1200" dirty="0" smtClean="0"/>
              <a:t>Only means that you understand the rules and regulations of getting any aid offered – not that you are accepting it!</a:t>
            </a:r>
          </a:p>
          <a:p>
            <a:pPr lvl="1">
              <a:lnSpc>
                <a:spcPct val="100000"/>
              </a:lnSpc>
              <a:spcBef>
                <a:spcPts val="0"/>
              </a:spcBef>
            </a:pPr>
            <a:r>
              <a:rPr lang="en-US" sz="1200" dirty="0" smtClean="0"/>
              <a:t>May have separate Scholarship and Financial Aid T&amp;C’s</a:t>
            </a:r>
          </a:p>
          <a:p>
            <a:pPr marL="342900" lvl="1" indent="0">
              <a:lnSpc>
                <a:spcPct val="100000"/>
              </a:lnSpc>
              <a:spcBef>
                <a:spcPts val="0"/>
              </a:spcBef>
              <a:buNone/>
            </a:pPr>
            <a:endParaRPr lang="en-US" sz="1200" dirty="0" smtClean="0"/>
          </a:p>
          <a:p>
            <a:pPr marL="342900" lvl="1" indent="0">
              <a:lnSpc>
                <a:spcPct val="100000"/>
              </a:lnSpc>
              <a:spcBef>
                <a:spcPts val="0"/>
              </a:spcBef>
              <a:spcAft>
                <a:spcPts val="600"/>
              </a:spcAft>
              <a:buNone/>
            </a:pPr>
            <a:endParaRPr lang="en-US" sz="1500" dirty="0" smtClean="0"/>
          </a:p>
          <a:p>
            <a:pPr marL="0" indent="0">
              <a:lnSpc>
                <a:spcPct val="120000"/>
              </a:lnSpc>
              <a:buNone/>
            </a:pPr>
            <a:r>
              <a:rPr lang="en-US" sz="1100" dirty="0" smtClean="0"/>
              <a:t/>
            </a:r>
            <a:br>
              <a:rPr lang="en-US" sz="1100" dirty="0" smtClean="0"/>
            </a:br>
            <a:endParaRPr lang="en-US" sz="1100" dirty="0"/>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919"/>
          <a:stretch/>
        </p:blipFill>
        <p:spPr>
          <a:xfrm>
            <a:off x="286603" y="1492684"/>
            <a:ext cx="7629098" cy="3650816"/>
          </a:xfrm>
          <a:prstGeom prst="rect">
            <a:avLst/>
          </a:prstGeom>
        </p:spPr>
      </p:pic>
      <p:sp>
        <p:nvSpPr>
          <p:cNvPr id="3" name="Rectangle 2"/>
          <p:cNvSpPr/>
          <p:nvPr/>
        </p:nvSpPr>
        <p:spPr>
          <a:xfrm>
            <a:off x="1521726" y="1492684"/>
            <a:ext cx="1890214" cy="192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3678072" y="1426191"/>
            <a:ext cx="279779" cy="3207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38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912" y="102206"/>
            <a:ext cx="7886700" cy="358331"/>
          </a:xfrm>
        </p:spPr>
        <p:txBody>
          <a:bodyPr>
            <a:normAutofit fontScale="90000"/>
          </a:bodyPr>
          <a:lstStyle/>
          <a:p>
            <a:r>
              <a:rPr lang="en-US" sz="2700" dirty="0">
                <a:solidFill>
                  <a:schemeClr val="bg1"/>
                </a:solidFill>
              </a:rPr>
              <a:t>Financial Aid – </a:t>
            </a:r>
            <a:r>
              <a:rPr lang="en-US" sz="2700" dirty="0" smtClean="0">
                <a:solidFill>
                  <a:schemeClr val="bg1"/>
                </a:solidFill>
              </a:rPr>
              <a:t>My Award and Loan Information</a:t>
            </a:r>
            <a:endParaRPr lang="en-US" dirty="0"/>
          </a:p>
        </p:txBody>
      </p:sp>
      <p:sp>
        <p:nvSpPr>
          <p:cNvPr id="5" name="Title 1"/>
          <p:cNvSpPr txBox="1">
            <a:spLocks/>
          </p:cNvSpPr>
          <p:nvPr/>
        </p:nvSpPr>
        <p:spPr>
          <a:xfrm>
            <a:off x="6167194" y="808415"/>
            <a:ext cx="2870014" cy="87354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rgbClr val="006747"/>
                </a:solidFill>
                <a:latin typeface="Arial" panose="020B0604020202020204" pitchFamily="34" charset="0"/>
                <a:ea typeface="+mj-ea"/>
                <a:cs typeface="Arial" panose="020B0604020202020204" pitchFamily="34" charset="0"/>
              </a:defRPr>
            </a:lvl1pPr>
          </a:lstStyle>
          <a:p>
            <a:r>
              <a:rPr lang="en-US" sz="2400" dirty="0" smtClean="0"/>
              <a:t>My Award and Loan Information</a:t>
            </a:r>
            <a:endParaRPr lang="en-US" sz="2400" dirty="0"/>
          </a:p>
        </p:txBody>
      </p:sp>
      <p:sp>
        <p:nvSpPr>
          <p:cNvPr id="7" name="Title 1">
            <a:extLst>
              <a:ext uri="{FF2B5EF4-FFF2-40B4-BE49-F238E27FC236}">
                <a16:creationId xmlns:a16="http://schemas.microsoft.com/office/drawing/2014/main" id="{B054EB70-1A27-40B0-B8B1-9F89870FF6AE}"/>
              </a:ext>
            </a:extLst>
          </p:cNvPr>
          <p:cNvSpPr txBox="1">
            <a:spLocks noGrp="1"/>
          </p:cNvSpPr>
          <p:nvPr>
            <p:ph idx="1"/>
          </p:nvPr>
        </p:nvSpPr>
        <p:spPr>
          <a:xfrm>
            <a:off x="6067077" y="1681961"/>
            <a:ext cx="2970131" cy="249624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nSpc>
                <a:spcPct val="100000"/>
              </a:lnSpc>
              <a:spcBef>
                <a:spcPts val="0"/>
              </a:spcBef>
              <a:buNone/>
            </a:pPr>
            <a:endParaRPr lang="en-US" sz="1200" dirty="0" smtClean="0"/>
          </a:p>
          <a:p>
            <a:pPr>
              <a:lnSpc>
                <a:spcPct val="100000"/>
              </a:lnSpc>
              <a:spcBef>
                <a:spcPts val="0"/>
              </a:spcBef>
            </a:pPr>
            <a:r>
              <a:rPr lang="en-US" sz="1400" b="1" dirty="0" smtClean="0"/>
              <a:t>Accept Award Offer</a:t>
            </a:r>
          </a:p>
          <a:p>
            <a:pPr lvl="1">
              <a:lnSpc>
                <a:spcPct val="100000"/>
              </a:lnSpc>
              <a:spcBef>
                <a:spcPts val="0"/>
              </a:spcBef>
            </a:pPr>
            <a:r>
              <a:rPr lang="en-US" sz="1200" dirty="0" smtClean="0"/>
              <a:t>Grants and Scholarships are automatically accepted</a:t>
            </a:r>
          </a:p>
          <a:p>
            <a:pPr lvl="1">
              <a:lnSpc>
                <a:spcPct val="100000"/>
              </a:lnSpc>
              <a:spcBef>
                <a:spcPts val="0"/>
              </a:spcBef>
            </a:pPr>
            <a:r>
              <a:rPr lang="en-US" sz="1200" dirty="0" smtClean="0"/>
              <a:t>Loans and Federal </a:t>
            </a:r>
            <a:r>
              <a:rPr lang="en-US" sz="1200" dirty="0" err="1" smtClean="0"/>
              <a:t>Workstudy</a:t>
            </a:r>
            <a:r>
              <a:rPr lang="en-US" sz="1200" dirty="0" smtClean="0"/>
              <a:t> require acceptance</a:t>
            </a:r>
          </a:p>
          <a:p>
            <a:pPr lvl="1">
              <a:lnSpc>
                <a:spcPct val="100000"/>
              </a:lnSpc>
              <a:spcBef>
                <a:spcPts val="0"/>
              </a:spcBef>
            </a:pPr>
            <a:r>
              <a:rPr lang="en-US" sz="1200" dirty="0" smtClean="0"/>
              <a:t>Can accept a partial loan amount.</a:t>
            </a:r>
          </a:p>
          <a:p>
            <a:pPr marL="342900" lvl="1" indent="0">
              <a:lnSpc>
                <a:spcPct val="100000"/>
              </a:lnSpc>
              <a:spcBef>
                <a:spcPts val="0"/>
              </a:spcBef>
              <a:buNone/>
            </a:pPr>
            <a:endParaRPr lang="en-US" sz="1200" dirty="0" smtClean="0"/>
          </a:p>
          <a:p>
            <a:pPr lvl="1">
              <a:lnSpc>
                <a:spcPct val="100000"/>
              </a:lnSpc>
              <a:spcBef>
                <a:spcPts val="0"/>
              </a:spcBef>
              <a:spcAft>
                <a:spcPts val="600"/>
              </a:spcAft>
            </a:pPr>
            <a:endParaRPr lang="en-US" sz="1500" dirty="0" smtClean="0"/>
          </a:p>
          <a:p>
            <a:pPr marL="0" indent="0">
              <a:lnSpc>
                <a:spcPct val="120000"/>
              </a:lnSpc>
              <a:buNone/>
            </a:pPr>
            <a:r>
              <a:rPr lang="en-US" sz="1100" dirty="0" smtClean="0"/>
              <a:t/>
            </a:r>
            <a:br>
              <a:rPr lang="en-US" sz="1100" dirty="0" smtClean="0"/>
            </a:br>
            <a:endParaRPr lang="en-US" sz="1100" dirty="0"/>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411" t="17882" r="1295" b="2274"/>
          <a:stretch/>
        </p:blipFill>
        <p:spPr>
          <a:xfrm>
            <a:off x="129092" y="902140"/>
            <a:ext cx="5851217" cy="4170444"/>
          </a:xfrm>
          <a:prstGeom prst="rect">
            <a:avLst/>
          </a:prstGeom>
        </p:spPr>
      </p:pic>
      <p:sp>
        <p:nvSpPr>
          <p:cNvPr id="3" name="Rectangle 2"/>
          <p:cNvSpPr/>
          <p:nvPr/>
        </p:nvSpPr>
        <p:spPr>
          <a:xfrm>
            <a:off x="1274820" y="902141"/>
            <a:ext cx="1755381" cy="2124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84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9498"/>
            <a:ext cx="7886700" cy="2100259"/>
          </a:xfrm>
        </p:spPr>
        <p:txBody>
          <a:bodyPr>
            <a:normAutofit fontScale="90000"/>
          </a:bodyPr>
          <a:lstStyle/>
          <a:p>
            <a:r>
              <a:rPr lang="en-US" dirty="0"/>
              <a:t>Student Financial Services - </a:t>
            </a:r>
            <a:br>
              <a:rPr lang="en-US" dirty="0"/>
            </a:br>
            <a:r>
              <a:rPr lang="en-US" dirty="0"/>
              <a:t>What is </a:t>
            </a:r>
            <a:r>
              <a:rPr lang="en-US" dirty="0" smtClean="0"/>
              <a:t>Owed</a:t>
            </a:r>
            <a:br>
              <a:rPr lang="en-US" dirty="0" smtClean="0"/>
            </a:br>
            <a:r>
              <a:rPr lang="en-US" dirty="0" smtClean="0"/>
              <a:t/>
            </a:r>
            <a:br>
              <a:rPr lang="en-US" dirty="0" smtClean="0"/>
            </a:br>
            <a:r>
              <a:rPr lang="en-US" dirty="0" smtClean="0"/>
              <a:t>Note:  This information is provided in Pre-Orientation Videos</a:t>
            </a:r>
            <a:endParaRPr lang="en-US" dirty="0"/>
          </a:p>
        </p:txBody>
      </p:sp>
    </p:spTree>
    <p:extLst>
      <p:ext uri="{BB962C8B-B14F-4D97-AF65-F5344CB8AC3E}">
        <p14:creationId xmlns:p14="http://schemas.microsoft.com/office/powerpoint/2010/main" val="2941091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6861"/>
            <a:ext cx="7886700" cy="692663"/>
          </a:xfrm>
        </p:spPr>
        <p:txBody>
          <a:bodyPr/>
          <a:lstStyle/>
          <a:p>
            <a:r>
              <a:rPr lang="en-US" dirty="0"/>
              <a:t>Financial Aid Payments</a:t>
            </a:r>
          </a:p>
        </p:txBody>
      </p:sp>
      <p:sp>
        <p:nvSpPr>
          <p:cNvPr id="3" name="Content Placeholder 2"/>
          <p:cNvSpPr>
            <a:spLocks noGrp="1"/>
          </p:cNvSpPr>
          <p:nvPr>
            <p:ph idx="1"/>
          </p:nvPr>
        </p:nvSpPr>
        <p:spPr>
          <a:xfrm>
            <a:off x="169606" y="1179524"/>
            <a:ext cx="8812162" cy="3820179"/>
          </a:xfrm>
        </p:spPr>
        <p:txBody>
          <a:bodyPr>
            <a:normAutofit fontScale="92500" lnSpcReduction="10000"/>
          </a:bodyPr>
          <a:lstStyle/>
          <a:p>
            <a:pPr lvl="0"/>
            <a:r>
              <a:rPr lang="en-US" dirty="0"/>
              <a:t>Financial aid and Bright Futures is </a:t>
            </a:r>
            <a:r>
              <a:rPr lang="en-US" b="1" u="sng" dirty="0"/>
              <a:t>paid on the seventh day of the term </a:t>
            </a:r>
            <a:r>
              <a:rPr lang="en-US" dirty="0"/>
              <a:t>after your enrollment is confirmed.  The first week is considered drop/add week.  (Note: Florida Pre-paid applies about 30 days into the semester)</a:t>
            </a:r>
          </a:p>
          <a:p>
            <a:pPr lvl="0"/>
            <a:r>
              <a:rPr lang="en-US" dirty="0"/>
              <a:t>Your bill is paid using available financial aid in the following order:</a:t>
            </a:r>
          </a:p>
          <a:p>
            <a:pPr lvl="1"/>
            <a:r>
              <a:rPr lang="en-US" dirty="0"/>
              <a:t>Tuition &amp; fees</a:t>
            </a:r>
          </a:p>
          <a:p>
            <a:pPr lvl="1"/>
            <a:r>
              <a:rPr lang="en-US" dirty="0"/>
              <a:t>Housing (if on campus)</a:t>
            </a:r>
          </a:p>
          <a:p>
            <a:pPr lvl="1"/>
            <a:r>
              <a:rPr lang="en-US" dirty="0"/>
              <a:t>Meal Plan</a:t>
            </a:r>
          </a:p>
          <a:p>
            <a:pPr lvl="1"/>
            <a:r>
              <a:rPr lang="en-US" dirty="0"/>
              <a:t>Bookstore (if the </a:t>
            </a:r>
            <a:r>
              <a:rPr lang="en-US" dirty="0" smtClean="0"/>
              <a:t>BAPP was </a:t>
            </a:r>
            <a:r>
              <a:rPr lang="en-US" dirty="0"/>
              <a:t>used)</a:t>
            </a:r>
          </a:p>
          <a:p>
            <a:r>
              <a:rPr lang="en-US" dirty="0"/>
              <a:t>If the bill is </a:t>
            </a:r>
            <a:r>
              <a:rPr lang="en-US" u="sng" dirty="0"/>
              <a:t>paid in full </a:t>
            </a:r>
            <a:r>
              <a:rPr lang="en-US" dirty="0"/>
              <a:t>and a credit results, remaining funds are sent to your bank account if you subscribed to e-Deposit in OASIS during the second week of classes</a:t>
            </a:r>
          </a:p>
          <a:p>
            <a:r>
              <a:rPr lang="en-US" dirty="0"/>
              <a:t>If the bill is </a:t>
            </a:r>
            <a:r>
              <a:rPr lang="en-US" u="sng" dirty="0"/>
              <a:t>not paid in full</a:t>
            </a:r>
            <a:r>
              <a:rPr lang="en-US" dirty="0"/>
              <a:t>, you will have until the Deferment date in OASIS to pay the remainder.</a:t>
            </a:r>
          </a:p>
        </p:txBody>
      </p:sp>
    </p:spTree>
    <p:extLst>
      <p:ext uri="{BB962C8B-B14F-4D97-AF65-F5344CB8AC3E}">
        <p14:creationId xmlns:p14="http://schemas.microsoft.com/office/powerpoint/2010/main" val="3911195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50723" y="1369219"/>
            <a:ext cx="8686800" cy="3696852"/>
          </a:xfrm>
        </p:spPr>
        <p:txBody>
          <a:bodyPr>
            <a:normAutofit/>
          </a:bodyPr>
          <a:lstStyle/>
          <a:p>
            <a:pPr>
              <a:lnSpc>
                <a:spcPct val="110000"/>
              </a:lnSpc>
              <a:spcBef>
                <a:spcPct val="0"/>
              </a:spcBef>
            </a:pPr>
            <a:r>
              <a:rPr lang="en-US" b="1" dirty="0">
                <a:solidFill>
                  <a:srgbClr val="005D41"/>
                </a:solidFill>
              </a:rPr>
              <a:t>Read Your Email—</a:t>
            </a:r>
            <a:r>
              <a:rPr lang="en-US" dirty="0"/>
              <a:t>All emails are sent to the your USF email address</a:t>
            </a:r>
          </a:p>
          <a:p>
            <a:pPr marL="0" indent="0">
              <a:lnSpc>
                <a:spcPct val="110000"/>
              </a:lnSpc>
              <a:spcBef>
                <a:spcPct val="0"/>
              </a:spcBef>
              <a:buNone/>
            </a:pPr>
            <a:endParaRPr lang="en-US" b="1" dirty="0"/>
          </a:p>
          <a:p>
            <a:pPr>
              <a:lnSpc>
                <a:spcPct val="110000"/>
              </a:lnSpc>
              <a:spcBef>
                <a:spcPct val="0"/>
              </a:spcBef>
            </a:pPr>
            <a:r>
              <a:rPr lang="en-US" b="1" dirty="0">
                <a:solidFill>
                  <a:srgbClr val="005D41"/>
                </a:solidFill>
              </a:rPr>
              <a:t>FAFSA:</a:t>
            </a:r>
            <a:r>
              <a:rPr lang="en-US" dirty="0">
                <a:solidFill>
                  <a:srgbClr val="94C43E"/>
                </a:solidFill>
              </a:rPr>
              <a:t> </a:t>
            </a:r>
            <a:r>
              <a:rPr lang="en-US" dirty="0">
                <a:hlinkClick r:id="rId3"/>
              </a:rPr>
              <a:t>https://studentaid.gov/</a:t>
            </a:r>
            <a:endParaRPr lang="en-US" dirty="0"/>
          </a:p>
          <a:p>
            <a:pPr lvl="1">
              <a:lnSpc>
                <a:spcPct val="110000"/>
              </a:lnSpc>
              <a:spcBef>
                <a:spcPct val="0"/>
              </a:spcBef>
            </a:pPr>
            <a:r>
              <a:rPr lang="en-US" dirty="0"/>
              <a:t>Complete the 2020-2021 FAFSA for </a:t>
            </a:r>
            <a:r>
              <a:rPr lang="en-US" dirty="0" smtClean="0"/>
              <a:t>Summer </a:t>
            </a:r>
            <a:r>
              <a:rPr lang="en-US" dirty="0"/>
              <a:t>2021</a:t>
            </a:r>
          </a:p>
          <a:p>
            <a:pPr lvl="1">
              <a:lnSpc>
                <a:spcPct val="110000"/>
              </a:lnSpc>
              <a:spcBef>
                <a:spcPct val="0"/>
              </a:spcBef>
            </a:pPr>
            <a:r>
              <a:rPr lang="en-US" dirty="0"/>
              <a:t>Complete the 2021-2022 FAFSA for fall 2021, spring 2022, &amp; summer 2022</a:t>
            </a:r>
          </a:p>
          <a:p>
            <a:pPr marL="457200" lvl="1" indent="0">
              <a:lnSpc>
                <a:spcPct val="110000"/>
              </a:lnSpc>
              <a:spcBef>
                <a:spcPct val="0"/>
              </a:spcBef>
              <a:buNone/>
            </a:pPr>
            <a:endParaRPr lang="en-US" dirty="0"/>
          </a:p>
          <a:p>
            <a:pPr>
              <a:lnSpc>
                <a:spcPct val="110000"/>
              </a:lnSpc>
              <a:spcBef>
                <a:spcPct val="0"/>
              </a:spcBef>
            </a:pPr>
            <a:r>
              <a:rPr lang="en-US" b="1" dirty="0">
                <a:solidFill>
                  <a:srgbClr val="005D41"/>
                </a:solidFill>
              </a:rPr>
              <a:t>OASIS:</a:t>
            </a:r>
            <a:r>
              <a:rPr lang="en-US" b="1" dirty="0">
                <a:solidFill>
                  <a:srgbClr val="94C43E"/>
                </a:solidFill>
              </a:rPr>
              <a:t> </a:t>
            </a:r>
            <a:r>
              <a:rPr lang="en-US" dirty="0"/>
              <a:t>Complete any unsatisfied financial aid requirements in OASIS</a:t>
            </a:r>
          </a:p>
          <a:p>
            <a:pPr lvl="1">
              <a:lnSpc>
                <a:spcPct val="110000"/>
              </a:lnSpc>
              <a:spcBef>
                <a:spcPct val="0"/>
              </a:spcBef>
            </a:pPr>
            <a:r>
              <a:rPr lang="en-US" b="1" dirty="0">
                <a:solidFill>
                  <a:srgbClr val="005D41"/>
                </a:solidFill>
              </a:rPr>
              <a:t>Terms &amp; Conditions: </a:t>
            </a:r>
            <a:r>
              <a:rPr lang="en-US" dirty="0"/>
              <a:t>Read and accept in OASIS</a:t>
            </a:r>
          </a:p>
          <a:p>
            <a:pPr lvl="1">
              <a:lnSpc>
                <a:spcPct val="110000"/>
              </a:lnSpc>
              <a:spcBef>
                <a:spcPct val="0"/>
              </a:spcBef>
            </a:pPr>
            <a:r>
              <a:rPr lang="en-US" b="1" dirty="0">
                <a:solidFill>
                  <a:srgbClr val="005D41"/>
                </a:solidFill>
              </a:rPr>
              <a:t>Accept Award Offers</a:t>
            </a:r>
            <a:r>
              <a:rPr lang="en-US" dirty="0">
                <a:solidFill>
                  <a:srgbClr val="005D41"/>
                </a:solidFill>
              </a:rPr>
              <a:t>:</a:t>
            </a:r>
            <a:r>
              <a:rPr lang="en-US" dirty="0">
                <a:solidFill>
                  <a:srgbClr val="94C43E"/>
                </a:solidFill>
              </a:rPr>
              <a:t> </a:t>
            </a:r>
            <a:r>
              <a:rPr lang="en-US" dirty="0"/>
              <a:t>Loans and Work Study require acceptance </a:t>
            </a:r>
            <a:endParaRPr lang="en-US" dirty="0" smtClean="0"/>
          </a:p>
          <a:p>
            <a:pPr lvl="1">
              <a:lnSpc>
                <a:spcPct val="110000"/>
              </a:lnSpc>
              <a:spcBef>
                <a:spcPct val="0"/>
              </a:spcBef>
            </a:pPr>
            <a:r>
              <a:rPr lang="en-US" b="1" dirty="0">
                <a:solidFill>
                  <a:srgbClr val="005D41"/>
                </a:solidFill>
              </a:rPr>
              <a:t>Loans:</a:t>
            </a:r>
            <a:r>
              <a:rPr lang="en-US" b="1" dirty="0">
                <a:solidFill>
                  <a:srgbClr val="94C43E"/>
                </a:solidFill>
              </a:rPr>
              <a:t> </a:t>
            </a:r>
            <a:r>
              <a:rPr lang="en-US" dirty="0"/>
              <a:t>Students must complete the online Master Promissory Note &amp; online Entrance Counseling if loans are accepted at </a:t>
            </a:r>
            <a:r>
              <a:rPr lang="en-US" dirty="0">
                <a:hlinkClick r:id="rId3"/>
              </a:rPr>
              <a:t>https://studentaid.gov/</a:t>
            </a:r>
            <a:endParaRPr lang="en-US" dirty="0"/>
          </a:p>
          <a:p>
            <a:pPr lvl="1">
              <a:lnSpc>
                <a:spcPct val="110000"/>
              </a:lnSpc>
              <a:spcBef>
                <a:spcPct val="0"/>
              </a:spcBef>
            </a:pPr>
            <a:endParaRPr lang="en-US" dirty="0"/>
          </a:p>
          <a:p>
            <a:endParaRPr lang="en-US" dirty="0"/>
          </a:p>
        </p:txBody>
      </p:sp>
    </p:spTree>
    <p:extLst>
      <p:ext uri="{BB962C8B-B14F-4D97-AF65-F5344CB8AC3E}">
        <p14:creationId xmlns:p14="http://schemas.microsoft.com/office/powerpoint/2010/main" val="423074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Time in College </a:t>
            </a:r>
            <a:r>
              <a:rPr lang="en-US" dirty="0" smtClean="0"/>
              <a:t>Student Summary</a:t>
            </a:r>
            <a:endParaRPr lang="en-US" dirty="0"/>
          </a:p>
        </p:txBody>
      </p:sp>
      <p:sp>
        <p:nvSpPr>
          <p:cNvPr id="3" name="Content Placeholder 2"/>
          <p:cNvSpPr>
            <a:spLocks noGrp="1"/>
          </p:cNvSpPr>
          <p:nvPr>
            <p:ph idx="1"/>
          </p:nvPr>
        </p:nvSpPr>
        <p:spPr>
          <a:xfrm>
            <a:off x="628650" y="1369218"/>
            <a:ext cx="8027669" cy="3531965"/>
          </a:xfrm>
        </p:spPr>
        <p:txBody>
          <a:bodyPr>
            <a:normAutofit fontScale="55000" lnSpcReduction="20000"/>
          </a:bodyPr>
          <a:lstStyle/>
          <a:p>
            <a:pPr>
              <a:lnSpc>
                <a:spcPct val="110000"/>
              </a:lnSpc>
              <a:spcBef>
                <a:spcPts val="600"/>
              </a:spcBef>
              <a:spcAft>
                <a:spcPts val="600"/>
              </a:spcAft>
            </a:pPr>
            <a:r>
              <a:rPr lang="en-US" sz="3200" dirty="0" smtClean="0">
                <a:solidFill>
                  <a:srgbClr val="005D41"/>
                </a:solidFill>
              </a:rPr>
              <a:t>Complete the 2021 and 2122 FAFSA if you are admitted for Summer.</a:t>
            </a:r>
            <a:endParaRPr lang="en-US" sz="3200" dirty="0" smtClean="0">
              <a:solidFill>
                <a:srgbClr val="005D41"/>
              </a:solidFill>
            </a:endParaRPr>
          </a:p>
          <a:p>
            <a:pPr>
              <a:lnSpc>
                <a:spcPct val="110000"/>
              </a:lnSpc>
              <a:spcBef>
                <a:spcPts val="600"/>
              </a:spcBef>
              <a:spcAft>
                <a:spcPts val="600"/>
              </a:spcAft>
            </a:pPr>
            <a:r>
              <a:rPr lang="en-US" sz="3200" dirty="0" smtClean="0">
                <a:solidFill>
                  <a:srgbClr val="005D41"/>
                </a:solidFill>
              </a:rPr>
              <a:t>Add USF under your demographic information on the Bright Futures webpage.</a:t>
            </a:r>
          </a:p>
          <a:p>
            <a:pPr>
              <a:lnSpc>
                <a:spcPct val="110000"/>
              </a:lnSpc>
              <a:spcBef>
                <a:spcPts val="600"/>
              </a:spcBef>
              <a:spcAft>
                <a:spcPts val="600"/>
              </a:spcAft>
            </a:pPr>
            <a:r>
              <a:rPr lang="en-US" sz="3200" dirty="0" smtClean="0">
                <a:solidFill>
                  <a:srgbClr val="005D41"/>
                </a:solidFill>
              </a:rPr>
              <a:t>Read </a:t>
            </a:r>
            <a:r>
              <a:rPr lang="en-US" sz="3200" dirty="0" smtClean="0">
                <a:solidFill>
                  <a:srgbClr val="005D41"/>
                </a:solidFill>
              </a:rPr>
              <a:t>the emails going to your USF email account!  </a:t>
            </a:r>
          </a:p>
          <a:p>
            <a:pPr>
              <a:lnSpc>
                <a:spcPct val="110000"/>
              </a:lnSpc>
              <a:spcBef>
                <a:spcPts val="600"/>
              </a:spcBef>
              <a:spcAft>
                <a:spcPts val="600"/>
              </a:spcAft>
            </a:pPr>
            <a:r>
              <a:rPr lang="en-US" sz="3200" dirty="0" smtClean="0">
                <a:solidFill>
                  <a:srgbClr val="005D41"/>
                </a:solidFill>
              </a:rPr>
              <a:t>Remember that your “real costs” are charged in the Student tab of OASIS, and not listed as your Cost of Attendance in your Award screen.</a:t>
            </a:r>
          </a:p>
          <a:p>
            <a:pPr>
              <a:lnSpc>
                <a:spcPct val="110000"/>
              </a:lnSpc>
              <a:spcBef>
                <a:spcPts val="600"/>
              </a:spcBef>
              <a:spcAft>
                <a:spcPts val="600"/>
              </a:spcAft>
            </a:pPr>
            <a:r>
              <a:rPr lang="en-US" sz="3200" dirty="0" smtClean="0">
                <a:solidFill>
                  <a:srgbClr val="005D41"/>
                </a:solidFill>
              </a:rPr>
              <a:t>If you do NOT have a </a:t>
            </a:r>
            <a:r>
              <a:rPr lang="en-US" sz="3200" b="1" dirty="0" smtClean="0">
                <a:solidFill>
                  <a:srgbClr val="005D41"/>
                </a:solidFill>
              </a:rPr>
              <a:t>FAFSA</a:t>
            </a:r>
            <a:r>
              <a:rPr lang="en-US" sz="3200" dirty="0" smtClean="0">
                <a:solidFill>
                  <a:srgbClr val="005D41"/>
                </a:solidFill>
              </a:rPr>
              <a:t>, </a:t>
            </a:r>
            <a:r>
              <a:rPr lang="en-US" sz="3200" b="1" dirty="0" smtClean="0">
                <a:solidFill>
                  <a:srgbClr val="005D41"/>
                </a:solidFill>
              </a:rPr>
              <a:t>Bright Futures</a:t>
            </a:r>
            <a:r>
              <a:rPr lang="en-US" sz="3200" dirty="0" smtClean="0">
                <a:solidFill>
                  <a:srgbClr val="005D41"/>
                </a:solidFill>
              </a:rPr>
              <a:t>, </a:t>
            </a:r>
            <a:r>
              <a:rPr lang="en-US" sz="3200" b="1" dirty="0" smtClean="0">
                <a:solidFill>
                  <a:srgbClr val="005D41"/>
                </a:solidFill>
              </a:rPr>
              <a:t>Florida Prepaid Tuition</a:t>
            </a:r>
            <a:r>
              <a:rPr lang="en-US" sz="3200" dirty="0" smtClean="0">
                <a:solidFill>
                  <a:srgbClr val="005D41"/>
                </a:solidFill>
              </a:rPr>
              <a:t>, or </a:t>
            </a:r>
            <a:r>
              <a:rPr lang="en-US" sz="3200" b="1" dirty="0" smtClean="0">
                <a:solidFill>
                  <a:srgbClr val="005D41"/>
                </a:solidFill>
              </a:rPr>
              <a:t>Scholarships</a:t>
            </a:r>
            <a:r>
              <a:rPr lang="en-US" sz="3200" dirty="0" smtClean="0">
                <a:solidFill>
                  <a:srgbClr val="005D41"/>
                </a:solidFill>
              </a:rPr>
              <a:t> – you MUST pay your charges by the end of the first week of classes or risk being dropped for non-payment.</a:t>
            </a:r>
            <a:endParaRPr lang="en-US" sz="3200" dirty="0"/>
          </a:p>
          <a:p>
            <a:pPr marL="0" indent="0">
              <a:buNone/>
            </a:pPr>
            <a:endParaRPr lang="en-US" dirty="0"/>
          </a:p>
        </p:txBody>
      </p:sp>
    </p:spTree>
    <p:extLst>
      <p:ext uri="{BB962C8B-B14F-4D97-AF65-F5344CB8AC3E}">
        <p14:creationId xmlns:p14="http://schemas.microsoft.com/office/powerpoint/2010/main" val="319341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8228-26B0-C44C-8984-8310F2D40FAA}"/>
              </a:ext>
            </a:extLst>
          </p:cNvPr>
          <p:cNvSpPr>
            <a:spLocks noGrp="1"/>
          </p:cNvSpPr>
          <p:nvPr>
            <p:ph type="title"/>
          </p:nvPr>
        </p:nvSpPr>
        <p:spPr>
          <a:xfrm>
            <a:off x="628650" y="734191"/>
            <a:ext cx="3145064" cy="4011980"/>
          </a:xfrm>
        </p:spPr>
        <p:txBody>
          <a:bodyPr>
            <a:normAutofit/>
          </a:bodyPr>
          <a:lstStyle/>
          <a:p>
            <a:pPr algn="ctr"/>
            <a:r>
              <a:rPr lang="en-US" dirty="0"/>
              <a:t>Thank you</a:t>
            </a:r>
            <a:r>
              <a:rPr lang="en-US" dirty="0" smtClean="0"/>
              <a:t>!</a:t>
            </a:r>
            <a:br>
              <a:rPr lang="en-US" dirty="0" smtClean="0"/>
            </a:br>
            <a:r>
              <a:rPr lang="en-US" dirty="0"/>
              <a:t/>
            </a:r>
            <a:br>
              <a:rPr lang="en-US" dirty="0"/>
            </a:br>
            <a:r>
              <a:rPr lang="en-US" sz="2000" dirty="0" smtClean="0"/>
              <a:t>Still have questions? </a:t>
            </a:r>
            <a:br>
              <a:rPr lang="en-US" sz="2000" dirty="0" smtClean="0"/>
            </a:br>
            <a:r>
              <a:rPr lang="en-US" sz="2000" dirty="0"/>
              <a:t/>
            </a:r>
            <a:br>
              <a:rPr lang="en-US" sz="2000" dirty="0"/>
            </a:br>
            <a:r>
              <a:rPr lang="en-US" sz="2000" dirty="0" smtClean="0"/>
              <a:t>Please reach out to us through the “Contact Us” section of the Financial Aid webpage.</a:t>
            </a:r>
            <a:endParaRPr lang="en-US" sz="2000" dirty="0"/>
          </a:p>
        </p:txBody>
      </p:sp>
      <p:pic>
        <p:nvPicPr>
          <p:cNvPr id="7" name="Picture Placeholder 6">
            <a:extLst>
              <a:ext uri="{FF2B5EF4-FFF2-40B4-BE49-F238E27FC236}">
                <a16:creationId xmlns:a16="http://schemas.microsoft.com/office/drawing/2014/main" id="{79329FB5-3FE5-1747-A412-3296CEADF7A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7834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Webpage:  Where to find information - </a:t>
            </a:r>
            <a:br>
              <a:rPr lang="en-US" dirty="0" smtClean="0"/>
            </a:br>
            <a:r>
              <a:rPr lang="en-US" dirty="0" smtClean="0"/>
              <a:t>Student </a:t>
            </a:r>
            <a:r>
              <a:rPr lang="en-US" dirty="0"/>
              <a:t>Financial Services and Parking</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88802" y="1635484"/>
            <a:ext cx="6966395"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6047023">
            <a:off x="4917157" y="2875807"/>
            <a:ext cx="553064" cy="6194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13132" y="0"/>
            <a:ext cx="4711512" cy="461665"/>
          </a:xfrm>
          <a:prstGeom prst="rect">
            <a:avLst/>
          </a:prstGeom>
          <a:noFill/>
        </p:spPr>
        <p:txBody>
          <a:bodyPr wrap="square" rtlCol="0">
            <a:spAutoFit/>
          </a:bodyPr>
          <a:lstStyle/>
          <a:p>
            <a:r>
              <a:rPr lang="en-US" sz="2400" b="1" dirty="0" smtClean="0">
                <a:solidFill>
                  <a:schemeClr val="bg1"/>
                </a:solidFill>
              </a:rPr>
              <a:t>www.stpetersburg.usf.edu</a:t>
            </a:r>
            <a:endParaRPr lang="en-US" sz="2400" b="1" dirty="0">
              <a:solidFill>
                <a:schemeClr val="bg1"/>
              </a:solidFill>
            </a:endParaRPr>
          </a:p>
        </p:txBody>
      </p:sp>
      <p:sp>
        <p:nvSpPr>
          <p:cNvPr id="7" name="Right Arrow 6"/>
          <p:cNvSpPr/>
          <p:nvPr/>
        </p:nvSpPr>
        <p:spPr>
          <a:xfrm rot="10800000">
            <a:off x="2682589" y="3475559"/>
            <a:ext cx="821186" cy="2717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2963176" y="4050793"/>
            <a:ext cx="821186" cy="2717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6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263" y="-98435"/>
            <a:ext cx="7026947" cy="692663"/>
          </a:xfrm>
        </p:spPr>
        <p:txBody>
          <a:bodyPr>
            <a:normAutofit/>
          </a:bodyPr>
          <a:lstStyle/>
          <a:p>
            <a:r>
              <a:rPr lang="en-US" sz="2400" dirty="0" smtClean="0">
                <a:solidFill>
                  <a:schemeClr val="bg1"/>
                </a:solidFill>
              </a:rPr>
              <a:t>Webpage: Student Financial Services</a:t>
            </a:r>
            <a:endParaRPr lang="en-US" sz="2400" dirty="0">
              <a:solidFill>
                <a:schemeClr val="bg1"/>
              </a:solidFill>
            </a:endParaRPr>
          </a:p>
        </p:txBody>
      </p:sp>
      <p:pic>
        <p:nvPicPr>
          <p:cNvPr id="3" name="Picture 2"/>
          <p:cNvPicPr>
            <a:picLocks noChangeAspect="1"/>
          </p:cNvPicPr>
          <p:nvPr/>
        </p:nvPicPr>
        <p:blipFill>
          <a:blip r:embed="rId2"/>
          <a:stretch>
            <a:fillRect/>
          </a:stretch>
        </p:blipFill>
        <p:spPr>
          <a:xfrm>
            <a:off x="86177" y="534919"/>
            <a:ext cx="4238277" cy="4518667"/>
          </a:xfrm>
          <a:prstGeom prst="rect">
            <a:avLst/>
          </a:prstGeom>
        </p:spPr>
      </p:pic>
      <p:pic>
        <p:nvPicPr>
          <p:cNvPr id="5" name="Picture 4"/>
          <p:cNvPicPr>
            <a:picLocks noChangeAspect="1"/>
          </p:cNvPicPr>
          <p:nvPr/>
        </p:nvPicPr>
        <p:blipFill>
          <a:blip r:embed="rId3"/>
          <a:stretch>
            <a:fillRect/>
          </a:stretch>
        </p:blipFill>
        <p:spPr>
          <a:xfrm>
            <a:off x="4494322" y="594228"/>
            <a:ext cx="4240120" cy="4471744"/>
          </a:xfrm>
          <a:prstGeom prst="rect">
            <a:avLst/>
          </a:prstGeom>
        </p:spPr>
      </p:pic>
      <p:sp>
        <p:nvSpPr>
          <p:cNvPr id="8" name="5-Point Star 7"/>
          <p:cNvSpPr/>
          <p:nvPr/>
        </p:nvSpPr>
        <p:spPr>
          <a:xfrm>
            <a:off x="5973044" y="594228"/>
            <a:ext cx="265548" cy="233122"/>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7739576">
            <a:off x="4101784" y="2153683"/>
            <a:ext cx="320759" cy="570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3391272">
            <a:off x="8481395" y="3520834"/>
            <a:ext cx="320759" cy="570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28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3604"/>
            <a:ext cx="9144000" cy="327016"/>
          </a:xfrm>
        </p:spPr>
        <p:txBody>
          <a:bodyPr>
            <a:normAutofit fontScale="90000"/>
          </a:bodyPr>
          <a:lstStyle/>
          <a:p>
            <a:r>
              <a:rPr lang="en-US" sz="2200" dirty="0" smtClean="0"/>
              <a:t>Main </a:t>
            </a:r>
            <a:r>
              <a:rPr lang="en-US" sz="2200" dirty="0"/>
              <a:t>webpage &gt; Campus </a:t>
            </a:r>
            <a:r>
              <a:rPr lang="en-US" sz="2200" dirty="0" smtClean="0"/>
              <a:t>Resources&gt; USF Bookstore, Dining and Parking</a:t>
            </a:r>
            <a:endParaRPr lang="en-US" sz="22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6412" y="1146988"/>
            <a:ext cx="7440561" cy="399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803358" y="23984"/>
            <a:ext cx="7150121" cy="471783"/>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000" b="1" kern="1200">
                <a:solidFill>
                  <a:srgbClr val="006747"/>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Parking Services</a:t>
            </a:r>
            <a:endParaRPr lang="en-US" sz="2200" dirty="0"/>
          </a:p>
        </p:txBody>
      </p:sp>
      <p:sp>
        <p:nvSpPr>
          <p:cNvPr id="3" name="Down Arrow 2"/>
          <p:cNvSpPr/>
          <p:nvPr/>
        </p:nvSpPr>
        <p:spPr>
          <a:xfrm rot="18652411">
            <a:off x="1888958" y="4015890"/>
            <a:ext cx="421106" cy="1167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3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172" y="627804"/>
            <a:ext cx="2949178" cy="802480"/>
          </a:xfrm>
        </p:spPr>
        <p:txBody>
          <a:bodyPr/>
          <a:lstStyle/>
          <a:p>
            <a:r>
              <a:rPr lang="en-US" dirty="0" smtClean="0"/>
              <a:t>Student tab</a:t>
            </a:r>
            <a:endParaRPr lang="en-US" dirty="0"/>
          </a:p>
        </p:txBody>
      </p:sp>
      <p:sp>
        <p:nvSpPr>
          <p:cNvPr id="5" name="TextBox 4"/>
          <p:cNvSpPr txBox="1"/>
          <p:nvPr/>
        </p:nvSpPr>
        <p:spPr>
          <a:xfrm>
            <a:off x="2089102" y="13349"/>
            <a:ext cx="5753379" cy="369332"/>
          </a:xfrm>
          <a:prstGeom prst="rect">
            <a:avLst/>
          </a:prstGeom>
          <a:noFill/>
        </p:spPr>
        <p:txBody>
          <a:bodyPr wrap="square" rtlCol="0">
            <a:spAutoFit/>
          </a:bodyPr>
          <a:lstStyle/>
          <a:p>
            <a:r>
              <a:rPr lang="en-US" sz="1800" b="1" dirty="0" err="1" smtClean="0">
                <a:solidFill>
                  <a:schemeClr val="bg1"/>
                </a:solidFill>
              </a:rPr>
              <a:t>MyUSF</a:t>
            </a:r>
            <a:r>
              <a:rPr lang="en-US" sz="1800" b="1" dirty="0" smtClean="0">
                <a:solidFill>
                  <a:schemeClr val="bg1"/>
                </a:solidFill>
              </a:rPr>
              <a:t> &gt; My Resources &gt; OASIS &gt; Student </a:t>
            </a:r>
            <a:r>
              <a:rPr lang="en-US" dirty="0" smtClean="0">
                <a:solidFill>
                  <a:schemeClr val="bg1"/>
                </a:solidFill>
              </a:rPr>
              <a:t>tab</a:t>
            </a:r>
            <a:endParaRPr lang="en-US" dirty="0">
              <a:solidFill>
                <a:schemeClr val="bg1"/>
              </a:solidFill>
            </a:endParaRPr>
          </a:p>
        </p:txBody>
      </p:sp>
      <p:pic>
        <p:nvPicPr>
          <p:cNvPr id="7" name="Chart Placeholder 6"/>
          <p:cNvPicPr>
            <a:picLocks noGrp="1" noChangeAspect="1"/>
          </p:cNvPicPr>
          <p:nvPr>
            <p:ph type="chart" sz="quarter" idx="14"/>
          </p:nvPr>
        </p:nvPicPr>
        <p:blipFill>
          <a:blip r:embed="rId2"/>
          <a:stretch>
            <a:fillRect/>
          </a:stretch>
        </p:blipFill>
        <p:spPr>
          <a:xfrm>
            <a:off x="213582" y="890070"/>
            <a:ext cx="5025863" cy="3758130"/>
          </a:xfrm>
          <a:prstGeom prst="rect">
            <a:avLst/>
          </a:prstGeom>
        </p:spPr>
      </p:pic>
      <p:sp>
        <p:nvSpPr>
          <p:cNvPr id="8" name="Title 1">
            <a:extLst>
              <a:ext uri="{FF2B5EF4-FFF2-40B4-BE49-F238E27FC236}">
                <a16:creationId xmlns:a16="http://schemas.microsoft.com/office/drawing/2014/main" id="{B054EB70-1A27-40B0-B8B1-9F89870FF6AE}"/>
              </a:ext>
            </a:extLst>
          </p:cNvPr>
          <p:cNvSpPr>
            <a:spLocks noGrp="1"/>
          </p:cNvSpPr>
          <p:nvPr>
            <p:ph type="body" sz="half" idx="2"/>
          </p:nvPr>
        </p:nvSpPr>
        <p:spPr>
          <a:xfrm>
            <a:off x="5566172" y="1799326"/>
            <a:ext cx="2949575" cy="2857500"/>
          </a:xfrm>
        </p:spPr>
        <p:txBody>
          <a:bodyPr>
            <a:normAutofit fontScale="97500"/>
          </a:bodyPr>
          <a:lstStyle/>
          <a:p>
            <a:pPr marL="285750" indent="-285750">
              <a:buFont typeface="Arial" panose="020B0604020202020204" pitchFamily="34" charset="0"/>
              <a:buChar char="•"/>
            </a:pPr>
            <a:r>
              <a:rPr lang="en-US" sz="1600" dirty="0" smtClean="0"/>
              <a:t>View your charges </a:t>
            </a:r>
          </a:p>
          <a:p>
            <a:pPr marL="285750" indent="-285750">
              <a:buFont typeface="Arial" panose="020B0604020202020204" pitchFamily="34" charset="0"/>
              <a:buChar char="•"/>
            </a:pPr>
            <a:r>
              <a:rPr lang="en-US" sz="1600" dirty="0" smtClean="0"/>
              <a:t>Pay your bill</a:t>
            </a:r>
          </a:p>
          <a:p>
            <a:pPr marL="285750" indent="-285750">
              <a:buFont typeface="Arial" panose="020B0604020202020204" pitchFamily="34" charset="0"/>
              <a:buChar char="•"/>
            </a:pPr>
            <a:r>
              <a:rPr lang="en-US" sz="1600" dirty="0" smtClean="0"/>
              <a:t>See pending aid to be paid </a:t>
            </a:r>
          </a:p>
          <a:p>
            <a:pPr marL="285750" indent="-285750">
              <a:buFont typeface="Arial" panose="020B0604020202020204" pitchFamily="34" charset="0"/>
              <a:buChar char="•"/>
            </a:pPr>
            <a:r>
              <a:rPr lang="en-US" sz="1600" dirty="0" smtClean="0"/>
              <a:t>Subscribe to e-deposit</a:t>
            </a:r>
          </a:p>
          <a:p>
            <a:pPr marL="285750" indent="-285750">
              <a:buFont typeface="Arial" panose="020B0604020202020204" pitchFamily="34" charset="0"/>
              <a:buChar char="•"/>
            </a:pPr>
            <a:r>
              <a:rPr lang="en-US" sz="1600" dirty="0" smtClean="0"/>
              <a:t>Check your Class Schedule</a:t>
            </a:r>
          </a:p>
          <a:p>
            <a:pPr marL="285750" indent="-285750">
              <a:buFont typeface="Arial" panose="020B0604020202020204" pitchFamily="34" charset="0"/>
              <a:buChar char="•"/>
            </a:pPr>
            <a:r>
              <a:rPr lang="en-US" sz="1600" dirty="0" smtClean="0"/>
              <a:t>Purchase your textbooks</a:t>
            </a:r>
            <a:br>
              <a:rPr lang="en-US" sz="1600" dirty="0" smtClean="0"/>
            </a:br>
            <a:endParaRPr lang="en-US" sz="1600" b="0" dirty="0"/>
          </a:p>
        </p:txBody>
      </p:sp>
      <p:sp>
        <p:nvSpPr>
          <p:cNvPr id="9" name="Down Arrow 8"/>
          <p:cNvSpPr/>
          <p:nvPr/>
        </p:nvSpPr>
        <p:spPr>
          <a:xfrm rot="5400000">
            <a:off x="2035958" y="2802518"/>
            <a:ext cx="239780" cy="22025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34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993C5C-DA78-4D2E-BD69-8AD1207B3088}"/>
              </a:ext>
            </a:extLst>
          </p:cNvPr>
          <p:cNvPicPr>
            <a:picLocks noGrp="1" noChangeAspect="1"/>
          </p:cNvPicPr>
          <p:nvPr>
            <p:ph idx="1"/>
          </p:nvPr>
        </p:nvPicPr>
        <p:blipFill>
          <a:blip r:embed="rId2"/>
          <a:stretch>
            <a:fillRect/>
          </a:stretch>
        </p:blipFill>
        <p:spPr>
          <a:xfrm>
            <a:off x="376084" y="634074"/>
            <a:ext cx="4763244" cy="4380378"/>
          </a:xfrm>
        </p:spPr>
      </p:pic>
      <p:sp>
        <p:nvSpPr>
          <p:cNvPr id="3" name="Right Arrow 2"/>
          <p:cNvSpPr/>
          <p:nvPr/>
        </p:nvSpPr>
        <p:spPr>
          <a:xfrm rot="9694609">
            <a:off x="2082403" y="3256513"/>
            <a:ext cx="409268" cy="13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9518409">
            <a:off x="2768091" y="3434826"/>
            <a:ext cx="409268" cy="13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518409">
            <a:off x="1435317" y="4087131"/>
            <a:ext cx="409268" cy="13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054EB70-1A27-40B0-B8B1-9F89870FF6AE}"/>
              </a:ext>
            </a:extLst>
          </p:cNvPr>
          <p:cNvSpPr txBox="1">
            <a:spLocks/>
          </p:cNvSpPr>
          <p:nvPr/>
        </p:nvSpPr>
        <p:spPr>
          <a:xfrm>
            <a:off x="3120308" y="1"/>
            <a:ext cx="5492750" cy="575352"/>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000" b="1" kern="1200">
                <a:solidFill>
                  <a:srgbClr val="006747"/>
                </a:solidFill>
                <a:latin typeface="Arial" panose="020B0604020202020204" pitchFamily="34" charset="0"/>
                <a:ea typeface="+mj-ea"/>
                <a:cs typeface="Arial" panose="020B0604020202020204" pitchFamily="34" charset="0"/>
              </a:defRPr>
            </a:lvl1pPr>
          </a:lstStyle>
          <a:p>
            <a:r>
              <a:rPr lang="en-US" dirty="0" smtClean="0">
                <a:solidFill>
                  <a:schemeClr val="bg1"/>
                </a:solidFill>
              </a:rPr>
              <a:t>OASIS – Student</a:t>
            </a:r>
            <a:r>
              <a:rPr lang="en-US" dirty="0" smtClean="0"/>
              <a:t/>
            </a:r>
            <a:br>
              <a:rPr lang="en-US" dirty="0" smtClean="0"/>
            </a:br>
            <a:endParaRPr lang="en-US" sz="2000" b="0" dirty="0">
              <a:solidFill>
                <a:schemeClr val="tx1"/>
              </a:solidFill>
            </a:endParaRPr>
          </a:p>
        </p:txBody>
      </p:sp>
      <p:sp>
        <p:nvSpPr>
          <p:cNvPr id="9" name="TextBox 8"/>
          <p:cNvSpPr txBox="1"/>
          <p:nvPr/>
        </p:nvSpPr>
        <p:spPr>
          <a:xfrm>
            <a:off x="5569654" y="719841"/>
            <a:ext cx="3287633" cy="4208844"/>
          </a:xfrm>
          <a:prstGeom prst="rect">
            <a:avLst/>
          </a:prstGeom>
          <a:noFill/>
        </p:spPr>
        <p:txBody>
          <a:bodyPr wrap="square" rtlCol="0">
            <a:spAutoFit/>
          </a:bodyPr>
          <a:lstStyle/>
          <a:p>
            <a:r>
              <a:rPr lang="en-US" sz="1800" b="1" dirty="0" smtClean="0"/>
              <a:t>“View Account by Term”</a:t>
            </a:r>
          </a:p>
          <a:p>
            <a:pPr marL="285750" indent="-285750">
              <a:buFont typeface="Arial" panose="020B0604020202020204" pitchFamily="34" charset="0"/>
              <a:buChar char="•"/>
            </a:pPr>
            <a:r>
              <a:rPr lang="en-US" sz="1450" dirty="0" smtClean="0"/>
              <a:t>Before the end of drop/add week:</a:t>
            </a:r>
          </a:p>
          <a:p>
            <a:pPr marL="628650" lvl="1" indent="-285750">
              <a:buFont typeface="Arial" panose="020B0604020202020204" pitchFamily="34" charset="0"/>
              <a:buChar char="•"/>
            </a:pPr>
            <a:r>
              <a:rPr lang="en-US" sz="1450" dirty="0" smtClean="0"/>
              <a:t>Total Charges Due</a:t>
            </a:r>
          </a:p>
          <a:p>
            <a:pPr marL="628650" lvl="1" indent="-285750">
              <a:buFont typeface="Arial" panose="020B0604020202020204" pitchFamily="34" charset="0"/>
              <a:buChar char="•"/>
            </a:pPr>
            <a:r>
              <a:rPr lang="en-US" sz="1450" dirty="0" smtClean="0"/>
              <a:t>Pending Financial </a:t>
            </a:r>
            <a:r>
              <a:rPr lang="en-US" sz="1450" dirty="0"/>
              <a:t>Aid </a:t>
            </a:r>
            <a:r>
              <a:rPr lang="en-US" sz="1450" dirty="0" smtClean="0"/>
              <a:t>(listed as “Authorized </a:t>
            </a:r>
            <a:r>
              <a:rPr lang="en-US" sz="1450" dirty="0"/>
              <a:t>Aid”) </a:t>
            </a:r>
          </a:p>
          <a:p>
            <a:pPr marL="628650" lvl="1" indent="-285750">
              <a:buFont typeface="Arial" panose="020B0604020202020204" pitchFamily="34" charset="0"/>
              <a:buChar char="•"/>
            </a:pPr>
            <a:r>
              <a:rPr lang="en-US" sz="1450" dirty="0" smtClean="0"/>
              <a:t>Pending Florida </a:t>
            </a:r>
            <a:r>
              <a:rPr lang="en-US" sz="1450" dirty="0"/>
              <a:t>Pre-paid </a:t>
            </a:r>
            <a:r>
              <a:rPr lang="en-US" sz="1450" dirty="0" smtClean="0"/>
              <a:t>(listed as “Memo </a:t>
            </a:r>
            <a:r>
              <a:rPr lang="en-US" sz="1450" dirty="0"/>
              <a:t>Balance</a:t>
            </a:r>
            <a:r>
              <a:rPr lang="en-US" sz="1450" dirty="0" smtClean="0"/>
              <a:t>”)</a:t>
            </a:r>
          </a:p>
          <a:p>
            <a:pPr marL="628650" lvl="1" indent="-285750">
              <a:buFont typeface="Arial" panose="020B0604020202020204" pitchFamily="34" charset="0"/>
              <a:buChar char="•"/>
            </a:pPr>
            <a:r>
              <a:rPr lang="en-US" sz="1450" dirty="0" smtClean="0"/>
              <a:t>Note: if not receiving any aid, charges need to be paid by the end of the first week of every semester!</a:t>
            </a:r>
          </a:p>
          <a:p>
            <a:pPr marL="285750" indent="-285750">
              <a:buFont typeface="Arial" panose="020B0604020202020204" pitchFamily="34" charset="0"/>
              <a:buChar char="•"/>
            </a:pPr>
            <a:r>
              <a:rPr lang="en-US" sz="1450" dirty="0" smtClean="0"/>
              <a:t>After drop/add week:</a:t>
            </a:r>
          </a:p>
          <a:p>
            <a:pPr marL="628650" lvl="1" indent="-285750">
              <a:buFont typeface="Arial" panose="020B0604020202020204" pitchFamily="34" charset="0"/>
              <a:buChar char="•"/>
            </a:pPr>
            <a:r>
              <a:rPr lang="en-US" sz="1450" dirty="0" smtClean="0"/>
              <a:t>Remaining charges due</a:t>
            </a:r>
          </a:p>
          <a:p>
            <a:pPr marL="628650" lvl="1" indent="-285750">
              <a:buFont typeface="Arial" panose="020B0604020202020204" pitchFamily="34" charset="0"/>
              <a:buChar char="•"/>
            </a:pPr>
            <a:r>
              <a:rPr lang="en-US" sz="1450" dirty="0" smtClean="0"/>
              <a:t>Prepaid pays 30 days into the semester</a:t>
            </a:r>
          </a:p>
          <a:p>
            <a:pPr marL="285750" indent="-285750">
              <a:buFont typeface="Arial" panose="020B0604020202020204" pitchFamily="34" charset="0"/>
              <a:buChar char="•"/>
            </a:pPr>
            <a:endParaRPr lang="en-US" sz="1450" dirty="0"/>
          </a:p>
          <a:p>
            <a:r>
              <a:rPr lang="en-US" sz="1600" b="1" dirty="0" smtClean="0"/>
              <a:t>Get your Refund FASTER – sign up for e-Deposit!</a:t>
            </a:r>
            <a:endParaRPr lang="en-US" sz="1600" b="1" dirty="0"/>
          </a:p>
        </p:txBody>
      </p:sp>
    </p:spTree>
    <p:extLst>
      <p:ext uri="{BB962C8B-B14F-4D97-AF65-F5344CB8AC3E}">
        <p14:creationId xmlns:p14="http://schemas.microsoft.com/office/powerpoint/2010/main" val="323860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a:t>
            </a:r>
            <a:br>
              <a:rPr lang="en-US" dirty="0"/>
            </a:br>
            <a:r>
              <a:rPr lang="en-US" dirty="0"/>
              <a:t>What is Coming In!</a:t>
            </a:r>
          </a:p>
        </p:txBody>
      </p:sp>
    </p:spTree>
    <p:extLst>
      <p:ext uri="{BB962C8B-B14F-4D97-AF65-F5344CB8AC3E}">
        <p14:creationId xmlns:p14="http://schemas.microsoft.com/office/powerpoint/2010/main" val="31300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285"/>
            <a:ext cx="7886700" cy="540439"/>
          </a:xfrm>
        </p:spPr>
        <p:txBody>
          <a:bodyPr/>
          <a:lstStyle/>
          <a:p>
            <a:r>
              <a:rPr lang="en-US" sz="3200" dirty="0">
                <a:solidFill>
                  <a:srgbClr val="9CCB3B"/>
                </a:solidFill>
              </a:rPr>
              <a:t>Financial Aid</a:t>
            </a:r>
            <a:endParaRPr lang="en-US" dirty="0"/>
          </a:p>
        </p:txBody>
      </p:sp>
      <p:sp>
        <p:nvSpPr>
          <p:cNvPr id="3" name="Content Placeholder 2"/>
          <p:cNvSpPr>
            <a:spLocks noGrp="1"/>
          </p:cNvSpPr>
          <p:nvPr>
            <p:ph idx="1"/>
          </p:nvPr>
        </p:nvSpPr>
        <p:spPr>
          <a:xfrm>
            <a:off x="467212" y="727516"/>
            <a:ext cx="8048138" cy="3905208"/>
          </a:xfrm>
        </p:spPr>
        <p:txBody>
          <a:bodyPr>
            <a:normAutofit fontScale="47500" lnSpcReduction="20000"/>
          </a:bodyPr>
          <a:lstStyle/>
          <a:p>
            <a:pPr>
              <a:lnSpc>
                <a:spcPct val="120000"/>
              </a:lnSpc>
              <a:spcBef>
                <a:spcPts val="600"/>
              </a:spcBef>
            </a:pPr>
            <a:r>
              <a:rPr lang="en-US" sz="2400" b="1" dirty="0">
                <a:solidFill>
                  <a:srgbClr val="021C55"/>
                </a:solidFill>
              </a:rPr>
              <a:t>FAFSA</a:t>
            </a:r>
            <a:r>
              <a:rPr lang="en-US" sz="2400" dirty="0">
                <a:solidFill>
                  <a:srgbClr val="021C55"/>
                </a:solidFill>
              </a:rPr>
              <a:t> </a:t>
            </a:r>
            <a:r>
              <a:rPr lang="en-US" sz="2400" dirty="0" smtClean="0">
                <a:solidFill>
                  <a:srgbClr val="021C55"/>
                </a:solidFill>
              </a:rPr>
              <a:t>(Free Application for Federal Student Aid) – </a:t>
            </a:r>
            <a:r>
              <a:rPr lang="en-US" sz="2400" dirty="0">
                <a:solidFill>
                  <a:srgbClr val="021C55"/>
                </a:solidFill>
              </a:rPr>
              <a:t>only application </a:t>
            </a:r>
            <a:r>
              <a:rPr lang="en-US" sz="2400" dirty="0" smtClean="0">
                <a:solidFill>
                  <a:srgbClr val="021C55"/>
                </a:solidFill>
              </a:rPr>
              <a:t>used by USF to determine federal</a:t>
            </a:r>
            <a:r>
              <a:rPr lang="en-US" sz="2400" dirty="0">
                <a:solidFill>
                  <a:srgbClr val="021C55"/>
                </a:solidFill>
              </a:rPr>
              <a:t>, state, and institutional financial </a:t>
            </a:r>
            <a:r>
              <a:rPr lang="en-US" sz="2400" dirty="0" smtClean="0">
                <a:solidFill>
                  <a:srgbClr val="021C55"/>
                </a:solidFill>
              </a:rPr>
              <a:t>aid</a:t>
            </a:r>
          </a:p>
          <a:p>
            <a:pPr>
              <a:lnSpc>
                <a:spcPct val="120000"/>
              </a:lnSpc>
              <a:spcBef>
                <a:spcPts val="600"/>
              </a:spcBef>
            </a:pPr>
            <a:r>
              <a:rPr lang="en-US" sz="2400" b="1" dirty="0" smtClean="0">
                <a:solidFill>
                  <a:srgbClr val="021C55"/>
                </a:solidFill>
              </a:rPr>
              <a:t>Verification</a:t>
            </a:r>
            <a:r>
              <a:rPr lang="en-US" sz="2400" dirty="0" smtClean="0">
                <a:solidFill>
                  <a:srgbClr val="021C55"/>
                </a:solidFill>
              </a:rPr>
              <a:t>: The federal government requires the school to verify or confirm the data reported by students and their parent(s) on the FAFSA.  About 30% of students are selected.  Until this process is finished, a student will not received a financial aid award.</a:t>
            </a:r>
            <a:endParaRPr lang="en-US" sz="2400" dirty="0">
              <a:solidFill>
                <a:srgbClr val="021C55"/>
              </a:solidFill>
            </a:endParaRPr>
          </a:p>
          <a:p>
            <a:pPr>
              <a:lnSpc>
                <a:spcPct val="120000"/>
              </a:lnSpc>
              <a:spcBef>
                <a:spcPts val="600"/>
              </a:spcBef>
            </a:pPr>
            <a:r>
              <a:rPr lang="en-US" sz="2400" b="1" dirty="0" smtClean="0">
                <a:solidFill>
                  <a:srgbClr val="021C55"/>
                </a:solidFill>
              </a:rPr>
              <a:t>OASIS</a:t>
            </a:r>
            <a:r>
              <a:rPr lang="en-US" sz="2400" dirty="0" smtClean="0">
                <a:solidFill>
                  <a:srgbClr val="021C55"/>
                </a:solidFill>
              </a:rPr>
              <a:t> </a:t>
            </a:r>
            <a:r>
              <a:rPr lang="en-US" sz="2400" dirty="0">
                <a:solidFill>
                  <a:srgbClr val="021C55"/>
                </a:solidFill>
              </a:rPr>
              <a:t>– personal </a:t>
            </a:r>
            <a:r>
              <a:rPr lang="en-US" sz="2400" dirty="0" smtClean="0">
                <a:solidFill>
                  <a:srgbClr val="021C55"/>
                </a:solidFill>
              </a:rPr>
              <a:t>USF Student Account </a:t>
            </a:r>
            <a:r>
              <a:rPr lang="en-US" sz="2400" dirty="0">
                <a:solidFill>
                  <a:srgbClr val="021C55"/>
                </a:solidFill>
              </a:rPr>
              <a:t>information (financial aid tab)</a:t>
            </a:r>
          </a:p>
          <a:p>
            <a:pPr>
              <a:lnSpc>
                <a:spcPct val="120000"/>
              </a:lnSpc>
              <a:spcBef>
                <a:spcPts val="600"/>
              </a:spcBef>
            </a:pPr>
            <a:r>
              <a:rPr lang="en-US" sz="2400" b="1" dirty="0" smtClean="0">
                <a:solidFill>
                  <a:srgbClr val="021C55"/>
                </a:solidFill>
              </a:rPr>
              <a:t>Deferments </a:t>
            </a:r>
            <a:r>
              <a:rPr lang="en-US" sz="2400" dirty="0">
                <a:solidFill>
                  <a:srgbClr val="021C55"/>
                </a:solidFill>
              </a:rPr>
              <a:t>– postpones “when” payments are due</a:t>
            </a:r>
            <a:r>
              <a:rPr lang="en-US" sz="2400" dirty="0" smtClean="0">
                <a:solidFill>
                  <a:srgbClr val="021C55"/>
                </a:solidFill>
              </a:rPr>
              <a:t>. It also prevents cancellation of registration for non-payment of fees.</a:t>
            </a:r>
            <a:endParaRPr lang="en-US" sz="2400" dirty="0">
              <a:solidFill>
                <a:srgbClr val="021C55"/>
              </a:solidFill>
            </a:endParaRPr>
          </a:p>
          <a:p>
            <a:pPr>
              <a:lnSpc>
                <a:spcPct val="120000"/>
              </a:lnSpc>
              <a:spcBef>
                <a:spcPts val="600"/>
              </a:spcBef>
            </a:pPr>
            <a:r>
              <a:rPr lang="en-US" sz="2400" b="1" dirty="0" smtClean="0">
                <a:solidFill>
                  <a:srgbClr val="021C55"/>
                </a:solidFill>
              </a:rPr>
              <a:t>Bookstore </a:t>
            </a:r>
            <a:r>
              <a:rPr lang="en-US" sz="2400" b="1" dirty="0">
                <a:solidFill>
                  <a:srgbClr val="021C55"/>
                </a:solidFill>
              </a:rPr>
              <a:t>Advance Purchase Program (BAPP</a:t>
            </a:r>
            <a:r>
              <a:rPr lang="en-US" sz="2400" b="1" dirty="0" smtClean="0">
                <a:solidFill>
                  <a:srgbClr val="021C55"/>
                </a:solidFill>
              </a:rPr>
              <a:t>):  </a:t>
            </a:r>
            <a:r>
              <a:rPr lang="en-US" sz="2400" dirty="0" smtClean="0">
                <a:solidFill>
                  <a:srgbClr val="021C55"/>
                </a:solidFill>
              </a:rPr>
              <a:t>Allows financial aid students to “charge” books against their incoming financial aid.  Amount of purchases is charged to the student account.  When financial aid pays, it takes care of the charge.  Eligible students will be sent an email notification.</a:t>
            </a:r>
            <a:endParaRPr lang="en-US" sz="2400" b="1" dirty="0">
              <a:solidFill>
                <a:srgbClr val="021C55"/>
              </a:solidFill>
            </a:endParaRPr>
          </a:p>
          <a:p>
            <a:pPr>
              <a:lnSpc>
                <a:spcPct val="120000"/>
              </a:lnSpc>
              <a:spcBef>
                <a:spcPts val="600"/>
              </a:spcBef>
            </a:pPr>
            <a:r>
              <a:rPr lang="en-US" sz="2400" b="1" dirty="0" smtClean="0">
                <a:solidFill>
                  <a:srgbClr val="021C55"/>
                </a:solidFill>
              </a:rPr>
              <a:t>EFC/Cost </a:t>
            </a:r>
            <a:r>
              <a:rPr lang="en-US" sz="2400" b="1" dirty="0">
                <a:solidFill>
                  <a:srgbClr val="021C55"/>
                </a:solidFill>
              </a:rPr>
              <a:t>of </a:t>
            </a:r>
            <a:r>
              <a:rPr lang="en-US" sz="2400" b="1" dirty="0" smtClean="0">
                <a:solidFill>
                  <a:srgbClr val="021C55"/>
                </a:solidFill>
              </a:rPr>
              <a:t>Attendance (</a:t>
            </a:r>
            <a:r>
              <a:rPr lang="en-US" sz="2400" b="1" dirty="0" err="1" smtClean="0">
                <a:solidFill>
                  <a:srgbClr val="021C55"/>
                </a:solidFill>
              </a:rPr>
              <a:t>OASIS:Financial</a:t>
            </a:r>
            <a:r>
              <a:rPr lang="en-US" sz="2400" b="1" dirty="0" smtClean="0">
                <a:solidFill>
                  <a:srgbClr val="021C55"/>
                </a:solidFill>
              </a:rPr>
              <a:t> Aid) </a:t>
            </a:r>
            <a:r>
              <a:rPr lang="en-US" sz="2400" dirty="0" smtClean="0">
                <a:solidFill>
                  <a:srgbClr val="021C55"/>
                </a:solidFill>
              </a:rPr>
              <a:t>versus </a:t>
            </a:r>
            <a:r>
              <a:rPr lang="en-US" sz="2400" b="1" dirty="0" smtClean="0">
                <a:solidFill>
                  <a:srgbClr val="021C55"/>
                </a:solidFill>
              </a:rPr>
              <a:t>“Real Charges” (</a:t>
            </a:r>
            <a:r>
              <a:rPr lang="en-US" sz="2400" b="1" dirty="0" err="1" smtClean="0">
                <a:solidFill>
                  <a:srgbClr val="021C55"/>
                </a:solidFill>
              </a:rPr>
              <a:t>OASIS:Student</a:t>
            </a:r>
            <a:r>
              <a:rPr lang="en-US" sz="2400" b="1" dirty="0" smtClean="0">
                <a:solidFill>
                  <a:srgbClr val="021C55"/>
                </a:solidFill>
              </a:rPr>
              <a:t>)</a:t>
            </a:r>
            <a:endParaRPr lang="en-US" sz="2400" b="1" dirty="0">
              <a:solidFill>
                <a:srgbClr val="021C55"/>
              </a:solidFill>
            </a:endParaRPr>
          </a:p>
          <a:p>
            <a:pPr>
              <a:lnSpc>
                <a:spcPct val="120000"/>
              </a:lnSpc>
              <a:spcBef>
                <a:spcPts val="600"/>
              </a:spcBef>
            </a:pPr>
            <a:r>
              <a:rPr lang="en-US" sz="2400" b="1" dirty="0" smtClean="0">
                <a:solidFill>
                  <a:srgbClr val="021C55"/>
                </a:solidFill>
              </a:rPr>
              <a:t>Financial </a:t>
            </a:r>
            <a:r>
              <a:rPr lang="en-US" sz="2400" b="1" dirty="0">
                <a:solidFill>
                  <a:srgbClr val="021C55"/>
                </a:solidFill>
              </a:rPr>
              <a:t>Aid Awards </a:t>
            </a:r>
            <a:r>
              <a:rPr lang="en-US" sz="2400" b="1" dirty="0" smtClean="0">
                <a:solidFill>
                  <a:srgbClr val="021C55"/>
                </a:solidFill>
              </a:rPr>
              <a:t>(Award Package)</a:t>
            </a:r>
          </a:p>
          <a:p>
            <a:pPr>
              <a:lnSpc>
                <a:spcPct val="120000"/>
              </a:lnSpc>
              <a:spcBef>
                <a:spcPts val="600"/>
              </a:spcBef>
            </a:pPr>
            <a:r>
              <a:rPr lang="en-US" sz="2400" b="1" dirty="0" smtClean="0">
                <a:solidFill>
                  <a:srgbClr val="021C55"/>
                </a:solidFill>
              </a:rPr>
              <a:t>Terms and Conditions: </a:t>
            </a:r>
            <a:r>
              <a:rPr lang="en-US" sz="2400" dirty="0" smtClean="0">
                <a:solidFill>
                  <a:srgbClr val="021C55"/>
                </a:solidFill>
              </a:rPr>
              <a:t>Outlines the requirements you must meet in order to remain eligible for financial aid.  Before grant, loan or work study funds can be paid, you are required to READ and ACCEPT the Terms and Conditions in OASIS every year.  Some scholarships have separate Terms and Conditions.</a:t>
            </a:r>
            <a:endParaRPr lang="en-US" sz="2400" b="1" dirty="0" smtClean="0">
              <a:solidFill>
                <a:srgbClr val="021C55"/>
              </a:solidFill>
            </a:endParaRPr>
          </a:p>
          <a:p>
            <a:pPr>
              <a:lnSpc>
                <a:spcPct val="120000"/>
              </a:lnSpc>
              <a:spcBef>
                <a:spcPts val="600"/>
              </a:spcBef>
            </a:pPr>
            <a:r>
              <a:rPr lang="en-US" sz="2400" b="1" dirty="0" smtClean="0">
                <a:solidFill>
                  <a:srgbClr val="021C55"/>
                </a:solidFill>
              </a:rPr>
              <a:t>USF Priority Deadline – </a:t>
            </a:r>
            <a:r>
              <a:rPr lang="en-US" sz="2400" dirty="0" smtClean="0">
                <a:solidFill>
                  <a:srgbClr val="021C55"/>
                </a:solidFill>
              </a:rPr>
              <a:t>Students that have their </a:t>
            </a:r>
            <a:r>
              <a:rPr lang="en-US" sz="2400" b="1" dirty="0" smtClean="0">
                <a:solidFill>
                  <a:srgbClr val="FF0000"/>
                </a:solidFill>
              </a:rPr>
              <a:t>FAFSA processed by January 1</a:t>
            </a:r>
            <a:r>
              <a:rPr lang="en-US" sz="2400" b="1" baseline="30000" dirty="0" smtClean="0">
                <a:solidFill>
                  <a:srgbClr val="FF0000"/>
                </a:solidFill>
              </a:rPr>
              <a:t>st</a:t>
            </a:r>
            <a:r>
              <a:rPr lang="en-US" sz="2400" b="1" dirty="0" smtClean="0">
                <a:solidFill>
                  <a:srgbClr val="FF0000"/>
                </a:solidFill>
              </a:rPr>
              <a:t> </a:t>
            </a:r>
            <a:r>
              <a:rPr lang="en-US" sz="2400" dirty="0" smtClean="0">
                <a:solidFill>
                  <a:srgbClr val="021C55"/>
                </a:solidFill>
              </a:rPr>
              <a:t>are considered for additional federal, state, and institutional grants as well as work study!</a:t>
            </a:r>
            <a:endParaRPr lang="en-US" sz="2400" b="1" dirty="0">
              <a:solidFill>
                <a:srgbClr val="021C55"/>
              </a:solidFill>
            </a:endParaRPr>
          </a:p>
        </p:txBody>
      </p:sp>
    </p:spTree>
    <p:extLst>
      <p:ext uri="{BB962C8B-B14F-4D97-AF65-F5344CB8AC3E}">
        <p14:creationId xmlns:p14="http://schemas.microsoft.com/office/powerpoint/2010/main" val="1327252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{59DB9003-08C6-A44B-B374-62BE413F1DB3}tf16401378</Template>
  <TotalTime>9284</TotalTime>
  <Words>1562</Words>
  <Application>Microsoft Office PowerPoint</Application>
  <PresentationFormat>On-screen Show (16:9)</PresentationFormat>
  <Paragraphs>166</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Money Matters:  Student Financial Services and Financial Aid</vt:lpstr>
      <vt:lpstr>Student Financial Services -  What is Owed  Note:  This information is provided in Pre-Orientation Videos</vt:lpstr>
      <vt:lpstr>Webpage:  Where to find information -  Student Financial Services and Parking</vt:lpstr>
      <vt:lpstr>Webpage: Student Financial Services</vt:lpstr>
      <vt:lpstr>Main webpage &gt; Campus Resources&gt; USF Bookstore, Dining and Parking</vt:lpstr>
      <vt:lpstr>Student tab</vt:lpstr>
      <vt:lpstr>PowerPoint Presentation</vt:lpstr>
      <vt:lpstr>Financial Aid What is Coming In!</vt:lpstr>
      <vt:lpstr>Financial Aid</vt:lpstr>
      <vt:lpstr>Financial Aid – Information to Know</vt:lpstr>
      <vt:lpstr>Webpage:  Financial Aid</vt:lpstr>
      <vt:lpstr>Webpage:</vt:lpstr>
      <vt:lpstr>FERPA – Confidentiality and Privacy of Records</vt:lpstr>
      <vt:lpstr>Financial Aid tab</vt:lpstr>
      <vt:lpstr>Financial Aid –  My Requirements, Bookstore Authorizations and Deferments </vt:lpstr>
      <vt:lpstr>Financial Aid – My Award and Loan Information</vt:lpstr>
      <vt:lpstr>Financial Aid – My Award and Loan Information</vt:lpstr>
      <vt:lpstr>Financial Aid – My Award and Loan Information</vt:lpstr>
      <vt:lpstr>Financial Aid – My Award and Loan Information</vt:lpstr>
      <vt:lpstr>Financial Aid Payments</vt:lpstr>
      <vt:lpstr>Summary</vt:lpstr>
      <vt:lpstr>First Time in College Student Summary</vt:lpstr>
      <vt:lpstr>Thank you!  Still have questions?   Please reach out to us through the “Contact Us” section of the Financial Aid webpage.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xuser</cp:lastModifiedBy>
  <cp:revision>100</cp:revision>
  <cp:lastPrinted>2020-08-31T13:00:47Z</cp:lastPrinted>
  <dcterms:created xsi:type="dcterms:W3CDTF">2019-11-06T18:18:56Z</dcterms:created>
  <dcterms:modified xsi:type="dcterms:W3CDTF">2021-06-03T20:18:07Z</dcterms:modified>
</cp:coreProperties>
</file>