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64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60" r:id="rId2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96A0"/>
    <a:srgbClr val="ECEAD1"/>
    <a:srgbClr val="CFC493"/>
    <a:srgbClr val="006747"/>
    <a:srgbClr val="466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65"/>
    <p:restoredTop sz="94676"/>
  </p:normalViewPr>
  <p:slideViewPr>
    <p:cSldViewPr snapToGrid="0" snapToObjects="1">
      <p:cViewPr varScale="1">
        <p:scale>
          <a:sx n="114" d="100"/>
          <a:sy n="114" d="100"/>
        </p:scale>
        <p:origin x="16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6060A-B9F0-4448-83E4-C7A96EF40C1A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6F9D4-C20D-40D6-9DC2-0450AFC03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56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662436F-7E1C-4543-917F-2DB7AF9C0A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70006"/>
            <a:ext cx="7886700" cy="1512038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707FAF2-9310-E64A-BF65-F16E6CD042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002285"/>
            <a:ext cx="7886700" cy="562570"/>
          </a:xfrm>
        </p:spPr>
        <p:txBody>
          <a:bodyPr>
            <a:normAutofit/>
          </a:bodyPr>
          <a:lstStyle>
            <a:lvl1pPr marL="0" indent="0">
              <a:buNone/>
              <a:defRPr sz="1600" b="1" spc="1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488C8C-1B01-554E-ACC6-8C39DB14C6A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3888" y="4409631"/>
            <a:ext cx="7886700" cy="297332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rgbClr val="ECEAD1"/>
                </a:solidFill>
                <a:effectLst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 | Date</a:t>
            </a:r>
          </a:p>
        </p:txBody>
      </p:sp>
    </p:spTree>
    <p:extLst>
      <p:ext uri="{BB962C8B-B14F-4D97-AF65-F5344CB8AC3E}">
        <p14:creationId xmlns:p14="http://schemas.microsoft.com/office/powerpoint/2010/main" val="319696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-Green">
    <p:bg>
      <p:bgPr>
        <a:solidFill>
          <a:srgbClr val="006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011204"/>
            <a:ext cx="7886700" cy="99417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Simple Break Section</a:t>
            </a:r>
          </a:p>
        </p:txBody>
      </p:sp>
    </p:spTree>
    <p:extLst>
      <p:ext uri="{BB962C8B-B14F-4D97-AF65-F5344CB8AC3E}">
        <p14:creationId xmlns:p14="http://schemas.microsoft.com/office/powerpoint/2010/main" val="1663764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-Gray">
    <p:bg>
      <p:bgPr>
        <a:solidFill>
          <a:srgbClr val="7E9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011204"/>
            <a:ext cx="7886700" cy="99417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Simple Break Section</a:t>
            </a:r>
          </a:p>
        </p:txBody>
      </p:sp>
    </p:spTree>
    <p:extLst>
      <p:ext uri="{BB962C8B-B14F-4D97-AF65-F5344CB8AC3E}">
        <p14:creationId xmlns:p14="http://schemas.microsoft.com/office/powerpoint/2010/main" val="2990483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3B7135-3D78-0E4B-9C26-9E7303734618}"/>
              </a:ext>
            </a:extLst>
          </p:cNvPr>
          <p:cNvSpPr/>
          <p:nvPr userDrawn="1"/>
        </p:nvSpPr>
        <p:spPr>
          <a:xfrm>
            <a:off x="182880" y="219456"/>
            <a:ext cx="8750808" cy="4754880"/>
          </a:xfrm>
          <a:prstGeom prst="rect">
            <a:avLst/>
          </a:prstGeom>
          <a:solidFill>
            <a:srgbClr val="7E96A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2DF257-01E2-CC4F-84E8-92951174B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11204"/>
            <a:ext cx="7886700" cy="99417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Simple Break Section</a:t>
            </a:r>
          </a:p>
        </p:txBody>
      </p:sp>
    </p:spTree>
    <p:extLst>
      <p:ext uri="{BB962C8B-B14F-4D97-AF65-F5344CB8AC3E}">
        <p14:creationId xmlns:p14="http://schemas.microsoft.com/office/powerpoint/2010/main" val="1548156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Photo-2">
    <p:bg>
      <p:bgPr>
        <a:solidFill>
          <a:srgbClr val="006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011203"/>
            <a:ext cx="3145064" cy="2734967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Simple Break Section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D0E8F77-71F3-F946-9D23-CC819E7051D6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2000" cy="51435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883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85F8F3-4D20-5E43-8EB9-992296EA04A9}"/>
              </a:ext>
            </a:extLst>
          </p:cNvPr>
          <p:cNvSpPr/>
          <p:nvPr userDrawn="1"/>
        </p:nvSpPr>
        <p:spPr>
          <a:xfrm>
            <a:off x="0" y="-34017"/>
            <a:ext cx="3887391" cy="5204389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4709" y="740569"/>
            <a:ext cx="4371831" cy="3655219"/>
          </a:xfrm>
        </p:spPr>
        <p:txBody>
          <a:bodyPr/>
          <a:lstStyle>
            <a:lvl1pPr>
              <a:defRPr sz="2400">
                <a:solidFill>
                  <a:srgbClr val="006747"/>
                </a:solidFill>
              </a:defRPr>
            </a:lvl1pPr>
            <a:lvl2pPr>
              <a:defRPr sz="2100">
                <a:solidFill>
                  <a:srgbClr val="006747"/>
                </a:solidFill>
              </a:defRPr>
            </a:lvl2pPr>
            <a:lvl3pPr>
              <a:defRPr sz="1800">
                <a:solidFill>
                  <a:srgbClr val="006747"/>
                </a:solidFill>
              </a:defRPr>
            </a:lvl3pPr>
            <a:lvl4pPr>
              <a:defRPr sz="1500">
                <a:solidFill>
                  <a:srgbClr val="006747"/>
                </a:solidFill>
              </a:defRPr>
            </a:lvl4pPr>
            <a:lvl5pPr>
              <a:defRPr sz="1500">
                <a:solidFill>
                  <a:srgbClr val="006747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07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85F8F3-4D20-5E43-8EB9-992296EA04A9}"/>
              </a:ext>
            </a:extLst>
          </p:cNvPr>
          <p:cNvSpPr/>
          <p:nvPr userDrawn="1"/>
        </p:nvSpPr>
        <p:spPr>
          <a:xfrm>
            <a:off x="0" y="-34016"/>
            <a:ext cx="9144000" cy="2191590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0" y="342900"/>
            <a:ext cx="3099679" cy="120015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604"/>
            <a:ext cx="4034626" cy="220894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6606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83AE0ED-DAFE-6347-ACD6-B8BA2CC2DB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3963" y="-33338"/>
            <a:ext cx="3606800" cy="373221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51888F3-4D41-1847-B79F-091A153FEBA7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5033963" y="3871644"/>
            <a:ext cx="3606800" cy="453776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46606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02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>
                <a:solidFill>
                  <a:srgbClr val="46606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BF4C2C-1ED6-0F47-810A-EE823A1E98D4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7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-log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66172" y="740569"/>
            <a:ext cx="2949178" cy="802480"/>
          </a:xfrm>
        </p:spPr>
        <p:txBody>
          <a:bodyPr anchor="b"/>
          <a:lstStyle>
            <a:lvl1pPr>
              <a:defRPr sz="2400"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6172" y="1543050"/>
            <a:ext cx="2949178" cy="2858691"/>
          </a:xfrm>
        </p:spPr>
        <p:txBody>
          <a:bodyPr/>
          <a:lstStyle>
            <a:lvl1pPr marL="0" indent="0">
              <a:buNone/>
              <a:defRPr sz="1200">
                <a:solidFill>
                  <a:srgbClr val="46606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88B55E94-566B-064E-82B6-C977F84F7C6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60663" y="740569"/>
            <a:ext cx="4627562" cy="36544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946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109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ED12-1E52-6C4E-9F94-C31ED28A5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67360"/>
            <a:ext cx="7886700" cy="1087964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F4F18-B776-DD4E-AAD8-649F4A38F1E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1575565"/>
            <a:ext cx="7886700" cy="562570"/>
          </a:xfrm>
        </p:spPr>
        <p:txBody>
          <a:bodyPr>
            <a:normAutofit/>
          </a:bodyPr>
          <a:lstStyle>
            <a:lvl1pPr marL="0" indent="0" algn="r">
              <a:buNone/>
              <a:defRPr sz="1600" b="1" spc="1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5BBF53-4D71-3C4A-B4D0-13621C769C2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3888" y="2296351"/>
            <a:ext cx="7886700" cy="297332"/>
          </a:xfrm>
        </p:spPr>
        <p:txBody>
          <a:bodyPr>
            <a:normAutofit/>
          </a:bodyPr>
          <a:lstStyle>
            <a:lvl1pPr marL="0" indent="0" algn="r">
              <a:buNone/>
              <a:defRPr sz="1400" b="0">
                <a:solidFill>
                  <a:srgbClr val="ECEAD1"/>
                </a:solidFill>
                <a:effectLst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 | Date</a:t>
            </a:r>
          </a:p>
        </p:txBody>
      </p:sp>
    </p:spTree>
    <p:extLst>
      <p:ext uri="{BB962C8B-B14F-4D97-AF65-F5344CB8AC3E}">
        <p14:creationId xmlns:p14="http://schemas.microsoft.com/office/powerpoint/2010/main" val="438533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Logo-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75352"/>
            <a:ext cx="7886700" cy="692663"/>
          </a:xfrm>
        </p:spPr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5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Logo-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45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8BCE3-AF16-6D41-B95F-884EAC5A8EB3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5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982119-F744-1E4F-96A4-52E6E6E53056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3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8BCE3-AF16-6D41-B95F-884EAC5A8EB3}"/>
              </a:ext>
            </a:extLst>
          </p:cNvPr>
          <p:cNvSpPr/>
          <p:nvPr userDrawn="1"/>
        </p:nvSpPr>
        <p:spPr>
          <a:xfrm>
            <a:off x="1" y="0"/>
            <a:ext cx="179462" cy="5143500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BB23591-16BE-954D-B59B-91BFDA663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BE2CF947-D569-5840-90FE-2AE8871A80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369219"/>
            <a:ext cx="3874984" cy="32635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1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-3">
    <p:bg>
      <p:bgPr>
        <a:solidFill>
          <a:srgbClr val="ECE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982119-F744-1E4F-96A4-52E6E6E53056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8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6747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6747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E8CF8B-D494-CC47-8E2D-52DC8E8EF28F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11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30E96-9F1D-4749-BDBF-344ADF8F90F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6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77" r:id="rId3"/>
    <p:sldLayoutId id="2147483676" r:id="rId4"/>
    <p:sldLayoutId id="2147483662" r:id="rId5"/>
    <p:sldLayoutId id="2147483664" r:id="rId6"/>
    <p:sldLayoutId id="2147483672" r:id="rId7"/>
    <p:sldLayoutId id="2147483675" r:id="rId8"/>
    <p:sldLayoutId id="2147483665" r:id="rId9"/>
    <p:sldLayoutId id="2147483666" r:id="rId10"/>
    <p:sldLayoutId id="2147483671" r:id="rId11"/>
    <p:sldLayoutId id="2147483667" r:id="rId12"/>
    <p:sldLayoutId id="2147483670" r:id="rId13"/>
    <p:sldLayoutId id="2147483668" r:id="rId14"/>
    <p:sldLayoutId id="2147483673" r:id="rId15"/>
    <p:sldLayoutId id="2147483669" r:id="rId16"/>
    <p:sldLayoutId id="2147483678" r:id="rId17"/>
    <p:sldLayoutId id="2147483674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hyperlink" Target="https://www.stpetersburg.usf.edu/police/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stpetersburg.usf.edu/police/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stpetersburg.usf.edu/police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stpetersburg.usf.edu/police/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6DCE-5506-AE49-9AA5-4EB0B2528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Education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915A3-AD07-F048-8B5A-7D44B354D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UNIVERSITY POLICE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854F3-E1E6-B445-9497-094416CE94BE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Chief David Hendry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886" y="210553"/>
            <a:ext cx="2103302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44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USF SAFE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4004995" cy="3263504"/>
          </a:xfrm>
        </p:spPr>
        <p:txBody>
          <a:bodyPr/>
          <a:lstStyle/>
          <a:p>
            <a:r>
              <a:rPr lang="en-US" dirty="0"/>
              <a:t>Interactive mapping</a:t>
            </a:r>
          </a:p>
          <a:p>
            <a:r>
              <a:rPr lang="en-US" dirty="0"/>
              <a:t>Campus Maps</a:t>
            </a:r>
          </a:p>
          <a:p>
            <a:r>
              <a:rPr lang="en-US" dirty="0"/>
              <a:t>Blue Light Locations</a:t>
            </a:r>
          </a:p>
          <a:p>
            <a:r>
              <a:rPr lang="en-US" dirty="0"/>
              <a:t>Trip Planner on campus</a:t>
            </a:r>
          </a:p>
          <a:p>
            <a:r>
              <a:rPr lang="en-US" dirty="0"/>
              <a:t>Crime Tip Reporting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33" y="575352"/>
            <a:ext cx="205251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01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USF SAFE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5124878" cy="3263504"/>
          </a:xfrm>
        </p:spPr>
        <p:txBody>
          <a:bodyPr/>
          <a:lstStyle/>
          <a:p>
            <a:r>
              <a:rPr lang="en-US" dirty="0"/>
              <a:t>Subscription updates are easily accessible via the UPD webpage at </a:t>
            </a:r>
            <a:r>
              <a:rPr lang="en-US" dirty="0">
                <a:hlinkClick r:id="rId2"/>
              </a:rPr>
              <a:t>https://www.stpetersburg.usf.edu/police/</a:t>
            </a: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158" y="575352"/>
            <a:ext cx="248043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47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Safety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b="1" i="1" dirty="0"/>
              <a:t>Pedestrian safety</a:t>
            </a:r>
            <a:r>
              <a:rPr lang="en-US" sz="2000" dirty="0"/>
              <a:t>…always look both ways before crossing the street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b="1" i="1" dirty="0"/>
              <a:t>Traffic safety</a:t>
            </a:r>
            <a:r>
              <a:rPr lang="en-US" sz="2000" dirty="0"/>
              <a:t>…always observe stop signs and posted speed limits, drive carefully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b="1" i="1" dirty="0"/>
              <a:t>Personal safety</a:t>
            </a:r>
            <a:r>
              <a:rPr lang="en-US" sz="2000" dirty="0"/>
              <a:t>…always think safety! Don’t walk alone at night, watch your surroundings, trust your instincts and protect yourself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b="1" i="1" dirty="0"/>
              <a:t>Personal Belongings</a:t>
            </a:r>
            <a:r>
              <a:rPr lang="en-US" sz="2000" dirty="0"/>
              <a:t>…be responsible, don’t leave items unattended, and always lock cars and bikes</a:t>
            </a:r>
          </a:p>
        </p:txBody>
      </p:sp>
    </p:spTree>
    <p:extLst>
      <p:ext uri="{BB962C8B-B14F-4D97-AF65-F5344CB8AC3E}">
        <p14:creationId xmlns:p14="http://schemas.microsoft.com/office/powerpoint/2010/main" val="2497847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Safety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</a:pPr>
            <a:r>
              <a:rPr lang="en-US" sz="2000" dirty="0"/>
              <a:t>While there is very little misconduct reported on campus, we always encourage you to …</a:t>
            </a:r>
          </a:p>
          <a:p>
            <a:pPr>
              <a:buClr>
                <a:schemeClr val="accent1"/>
              </a:buClr>
            </a:pPr>
            <a:endParaRPr lang="en-US" sz="20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Be Alert to your surroundings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Exercise good judgment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Keep your belongings safe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Report suspicious persons and incidents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Be equally as alert when you are On-line and with Social Media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Know that you can call the Police for any assistance or information regarding helpful resources</a:t>
            </a:r>
          </a:p>
        </p:txBody>
      </p:sp>
    </p:spTree>
    <p:extLst>
      <p:ext uri="{BB962C8B-B14F-4D97-AF65-F5344CB8AC3E}">
        <p14:creationId xmlns:p14="http://schemas.microsoft.com/office/powerpoint/2010/main" val="1901486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Safety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Bicycle Safety and Security</a:t>
            </a:r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Orientation</a:t>
            </a:r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Office Safety and Security</a:t>
            </a:r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Personal Safety</a:t>
            </a:r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Residence Hall Safety</a:t>
            </a:r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Theft Prevention</a:t>
            </a:r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Defend-a-Bull Program</a:t>
            </a:r>
          </a:p>
          <a:p>
            <a:pPr marL="342900" indent="-342900" fontAlgn="base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If you are interested in an upcoming course please let us know.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C1B1D-F44F-4549-9A6E-F4A381488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667" y="1326993"/>
            <a:ext cx="4371282" cy="245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95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Armed Intruder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61538" t="18943" r="5129" b="12263"/>
          <a:stretch/>
        </p:blipFill>
        <p:spPr bwMode="auto">
          <a:xfrm>
            <a:off x="628650" y="1370013"/>
            <a:ext cx="4917731" cy="3262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77"/>
          <a:stretch/>
        </p:blipFill>
        <p:spPr>
          <a:xfrm>
            <a:off x="5722707" y="1370013"/>
            <a:ext cx="3048000" cy="154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7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 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base">
              <a:buClr>
                <a:schemeClr val="accent1"/>
              </a:buClr>
            </a:pPr>
            <a:r>
              <a:rPr lang="en-US" sz="2000" dirty="0"/>
              <a:t>Great source for information and resources:</a:t>
            </a:r>
          </a:p>
          <a:p>
            <a:pPr fontAlgn="base">
              <a:buClr>
                <a:schemeClr val="accent1"/>
              </a:buClr>
            </a:pPr>
            <a:endParaRPr lang="en-US" b="1" dirty="0"/>
          </a:p>
          <a:p>
            <a:pPr marL="342900" indent="-342900" fontAlgn="base">
              <a:buClr>
                <a:schemeClr val="accent1"/>
              </a:buClr>
            </a:pPr>
            <a:r>
              <a:rPr lang="en-US" sz="2000" b="1" dirty="0"/>
              <a:t>Armed Intruder Training </a:t>
            </a:r>
            <a:r>
              <a:rPr lang="en-US" dirty="0"/>
              <a:t>(videos and documents)</a:t>
            </a:r>
          </a:p>
          <a:p>
            <a:pPr marL="342900" indent="-342900" fontAlgn="base">
              <a:buClr>
                <a:schemeClr val="accent1"/>
              </a:buClr>
            </a:pPr>
            <a:r>
              <a:rPr lang="en-US" sz="2000" b="1" dirty="0"/>
              <a:t>Annual Security Report </a:t>
            </a:r>
            <a:r>
              <a:rPr lang="en-US" dirty="0"/>
              <a:t>(</a:t>
            </a:r>
            <a:r>
              <a:rPr lang="en-US" dirty="0" err="1"/>
              <a:t>Clery</a:t>
            </a:r>
            <a:r>
              <a:rPr lang="en-US" dirty="0"/>
              <a:t> Act Crime and Fire Safety Info.)</a:t>
            </a:r>
          </a:p>
          <a:p>
            <a:pPr marL="342900" indent="-342900" fontAlgn="base">
              <a:buClr>
                <a:schemeClr val="accent1"/>
              </a:buClr>
            </a:pPr>
            <a:r>
              <a:rPr lang="en-US" sz="2000" b="1" dirty="0"/>
              <a:t>FDLE Sexual Offender/Predator Offender Search </a:t>
            </a:r>
            <a:r>
              <a:rPr lang="en-US" sz="2000" dirty="0"/>
              <a:t>(www.offender.fdle.state.fl.us/offender and 1-888-357-7332 )</a:t>
            </a:r>
          </a:p>
          <a:p>
            <a:pPr marL="342900" indent="-342900" fontAlgn="base">
              <a:buClr>
                <a:schemeClr val="accent1"/>
              </a:buClr>
            </a:pPr>
            <a:r>
              <a:rPr lang="en-US" sz="2000" b="1" dirty="0"/>
              <a:t>Alert USF Emergency Notification Sign-Up</a:t>
            </a:r>
          </a:p>
          <a:p>
            <a:pPr marL="342900" indent="-342900" fontAlgn="base">
              <a:buClr>
                <a:schemeClr val="accent1"/>
              </a:buClr>
            </a:pPr>
            <a:r>
              <a:rPr lang="en-US" sz="2000" b="1" dirty="0"/>
              <a:t>Crime Prevention/Safety Tips</a:t>
            </a:r>
          </a:p>
          <a:p>
            <a:pPr marL="342900" indent="-342900" fontAlgn="base">
              <a:buClr>
                <a:schemeClr val="accent1"/>
              </a:buClr>
            </a:pPr>
            <a:r>
              <a:rPr lang="en-US" sz="2000" b="1" dirty="0"/>
              <a:t>Weather/Emergency Preparedness</a:t>
            </a:r>
          </a:p>
          <a:p>
            <a:pPr marL="342900" indent="-342900" fontAlgn="base">
              <a:buClr>
                <a:schemeClr val="accent1"/>
              </a:buClr>
            </a:pPr>
            <a:r>
              <a:rPr lang="en-US" sz="2000" b="1" dirty="0"/>
              <a:t>Other Helpful Resources</a:t>
            </a:r>
          </a:p>
          <a:p>
            <a:pPr marL="342900" indent="-342900" fontAlgn="base">
              <a:buClr>
                <a:schemeClr val="accent1"/>
              </a:buClr>
            </a:pPr>
            <a:endParaRPr lang="en-US" sz="2000" b="1" dirty="0"/>
          </a:p>
          <a:p>
            <a:pPr marL="342900" indent="-342900" fontAlgn="base">
              <a:buClr>
                <a:schemeClr val="accent1"/>
              </a:buClr>
            </a:pPr>
            <a:r>
              <a:rPr lang="en-US" sz="2000" dirty="0">
                <a:hlinkClick r:id="rId2"/>
              </a:rPr>
              <a:t>https://www.stpetersburg.usf.edu/police/</a:t>
            </a:r>
            <a:br>
              <a:rPr lang="en-US" sz="2000" b="1" dirty="0">
                <a:latin typeface="inherit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4C0437-7EFE-421D-AA76-354822ED9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58" t="5420" r="12927" b="7101"/>
          <a:stretch/>
        </p:blipFill>
        <p:spPr>
          <a:xfrm>
            <a:off x="6384073" y="2820119"/>
            <a:ext cx="1936130" cy="18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03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Suspicious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5217346" cy="3263504"/>
          </a:xfrm>
        </p:spPr>
        <p:txBody>
          <a:bodyPr/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If you see or become aware of any suspicious behavior or conduct, </a:t>
            </a:r>
            <a:r>
              <a:rPr lang="en-US" sz="2000" b="1" dirty="0">
                <a:solidFill>
                  <a:srgbClr val="FF0000"/>
                </a:solidFill>
              </a:rPr>
              <a:t>REPORT IT</a:t>
            </a:r>
            <a:r>
              <a:rPr lang="en-US" sz="2000" dirty="0"/>
              <a:t>, you may prevent a tragedy.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This may include concerning behaviors or comments or posts on social media sites.</a:t>
            </a:r>
          </a:p>
          <a:p>
            <a:pPr marL="342900" indent="-342900"/>
            <a:endParaRPr lang="en-US" sz="2000" dirty="0"/>
          </a:p>
          <a:p>
            <a:r>
              <a:rPr lang="en-US" sz="2000" dirty="0"/>
              <a:t>Call the University Police or if you wish to be anonymous, utilize Silent Witness at the UPD website.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467" y="1369219"/>
            <a:ext cx="2428875" cy="323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6886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a Crime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To report a crime on campus contact the University Police at 727-873-4444.  If the crime occurred off campus, UPD will assist you in contacting the appropriate police agency.</a:t>
            </a:r>
          </a:p>
          <a:p>
            <a:endParaRPr lang="en-US" sz="1200" dirty="0"/>
          </a:p>
          <a:p>
            <a:r>
              <a:rPr lang="en-US" dirty="0"/>
              <a:t>The Public Safety Operator will ask for additional information and send a police officer to assist you.</a:t>
            </a:r>
          </a:p>
          <a:p>
            <a:endParaRPr lang="en-US" sz="1200" dirty="0"/>
          </a:p>
          <a:p>
            <a:r>
              <a:rPr lang="en-US" dirty="0"/>
              <a:t>Always take steps to preserve evidence, which is very important in many incidents, such as domestic, dating or sexual assaults, stalking, property crimes, etc.</a:t>
            </a:r>
          </a:p>
          <a:p>
            <a:endParaRPr lang="en-US" sz="1200" dirty="0"/>
          </a:p>
          <a:p>
            <a:r>
              <a:rPr lang="en-US" dirty="0"/>
              <a:t>The police officer will provide additional information such as crime victim resources, injunction information and other helpful services.</a:t>
            </a:r>
          </a:p>
        </p:txBody>
      </p:sp>
    </p:spTree>
    <p:extLst>
      <p:ext uri="{BB962C8B-B14F-4D97-AF65-F5344CB8AC3E}">
        <p14:creationId xmlns:p14="http://schemas.microsoft.com/office/powerpoint/2010/main" val="1289753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If you find yourself or a friend in a difficult or troubling situation, you may be looking for somewhere to turn for assistance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You should know that the university offers a wide range of services on campus and in our area to help.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Contact the University Police, Wellness Center or a Campus Security Authority for assistance or follow-up on our websites for additional information.</a:t>
            </a:r>
          </a:p>
          <a:p>
            <a:pPr marL="0" indent="0" algn="ctr">
              <a:buNone/>
            </a:pPr>
            <a:r>
              <a:rPr lang="en-US" sz="2800" b="1" i="1" dirty="0">
                <a:latin typeface="Chiller" panose="04020404031007020602" pitchFamily="82" charset="0"/>
              </a:rPr>
              <a:t>…mental well-being, domestic troubles, sexual assault, stalking, bullying, harassment, violence, etc…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093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26D8C-F246-7943-AC9F-D2F028CF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F018-C87B-464B-83D3-7D6A15C3A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400" dirty="0"/>
              <a:t>USF Police Department (UPD) is a professional state accredited law enforcement agency serving and protecting the university community.</a:t>
            </a:r>
          </a:p>
          <a:p>
            <a:endParaRPr lang="en-US" sz="2400" dirty="0"/>
          </a:p>
          <a:p>
            <a:r>
              <a:rPr lang="en-US" sz="2400" dirty="0"/>
              <a:t>UPD officers patrol the campus and surrounding areas 24 hours a day, 7 days a week.</a:t>
            </a:r>
          </a:p>
          <a:p>
            <a:endParaRPr lang="en-US" sz="2400" dirty="0"/>
          </a:p>
          <a:p>
            <a:r>
              <a:rPr lang="en-US" sz="2400" dirty="0"/>
              <a:t>We strive to provide a safe campus community and to serve as a resource to campus members.</a:t>
            </a:r>
          </a:p>
          <a:p>
            <a:endParaRPr lang="en-US" sz="2400" dirty="0"/>
          </a:p>
          <a:p>
            <a:r>
              <a:rPr lang="en-US" sz="2400" dirty="0"/>
              <a:t>UPD is located at 530 3</a:t>
            </a:r>
            <a:r>
              <a:rPr lang="en-US" sz="2400" baseline="30000" dirty="0"/>
              <a:t>rd</a:t>
            </a:r>
            <a:r>
              <a:rPr lang="en-US" sz="2400" dirty="0"/>
              <a:t> St South on the first level of the parking garage.</a:t>
            </a:r>
          </a:p>
        </p:txBody>
      </p:sp>
    </p:spTree>
    <p:extLst>
      <p:ext uri="{BB962C8B-B14F-4D97-AF65-F5344CB8AC3E}">
        <p14:creationId xmlns:p14="http://schemas.microsoft.com/office/powerpoint/2010/main" val="3183933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9329FB5-3FE5-1747-A412-3296CEADF7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64117" y="0"/>
            <a:ext cx="4572000" cy="51435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BC8228-26B0-C44C-8984-8310F2D40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568" y="1065981"/>
            <a:ext cx="7197955" cy="2734967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UPD</a:t>
            </a:r>
            <a:br>
              <a:rPr lang="en-US" dirty="0"/>
            </a:br>
            <a:r>
              <a:rPr lang="en-US" dirty="0"/>
              <a:t>727-873-4444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https://www.stpetersburg.usf.edu/police/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340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75352"/>
            <a:ext cx="8058150" cy="692663"/>
          </a:xfrm>
        </p:spPr>
        <p:txBody>
          <a:bodyPr/>
          <a:lstStyle/>
          <a:p>
            <a:r>
              <a:rPr lang="en-US" dirty="0"/>
              <a:t>University Police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CA94F-6AEB-47C6-B0E1-D5C94A8E8E7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9" t="34732" r="16613" b="41949"/>
          <a:stretch/>
        </p:blipFill>
        <p:spPr bwMode="auto">
          <a:xfrm>
            <a:off x="5335850" y="1556180"/>
            <a:ext cx="3441196" cy="2475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AD83BC-6A99-4A41-B916-A41975100715}"/>
              </a:ext>
            </a:extLst>
          </p:cNvPr>
          <p:cNvSpPr txBox="1">
            <a:spLocks/>
          </p:cNvSpPr>
          <p:nvPr/>
        </p:nvSpPr>
        <p:spPr>
          <a:xfrm>
            <a:off x="457200" y="1488019"/>
            <a:ext cx="8183880" cy="3373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660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4660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4660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4660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sz="1400" dirty="0"/>
              <a:t>UPD provides traditional police services, such as…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/>
              <a:t>Responding to campus emergencies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Investigating criminal incidents and traffic crashes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Enforcing traffic laws and pedestrian safety</a:t>
            </a:r>
          </a:p>
          <a:p>
            <a:pPr>
              <a:lnSpc>
                <a:spcPct val="80000"/>
              </a:lnSpc>
            </a:pPr>
            <a:endParaRPr lang="en-US" sz="1400" dirty="0"/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sz="1400" dirty="0"/>
              <a:t>But we also can be called upon for so much more…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/>
              <a:t>Assist victims with resources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Help students who may need assistance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Provide escorts at night to their vehicles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Provide safety programs, such as Defend-a-Bull, Armed Intruder Training and Bicycle registrations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196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Summon Assistance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6933130" cy="3263504"/>
          </a:xfrm>
        </p:spPr>
        <p:txBody>
          <a:bodyPr>
            <a:normAutofit lnSpcReduction="10000"/>
          </a:bodyPr>
          <a:lstStyle/>
          <a:p>
            <a:pPr marL="320040" indent="-320040">
              <a:defRPr/>
            </a:pPr>
            <a:r>
              <a:rPr lang="en-US" sz="2400" dirty="0"/>
              <a:t>Blue light emergency phones</a:t>
            </a:r>
          </a:p>
          <a:p>
            <a:pPr marL="320040" indent="-320040">
              <a:defRPr/>
            </a:pPr>
            <a:r>
              <a:rPr lang="en-US" sz="2400" dirty="0"/>
              <a:t>Dial 727-873-4444 from any university phone</a:t>
            </a:r>
          </a:p>
          <a:p>
            <a:pPr marL="320040" indent="-320040">
              <a:defRPr/>
            </a:pPr>
            <a:r>
              <a:rPr lang="en-US" sz="2400" dirty="0"/>
              <a:t>Dial 911</a:t>
            </a:r>
          </a:p>
          <a:p>
            <a:pPr marL="320040" indent="-320040">
              <a:defRPr/>
            </a:pPr>
            <a:r>
              <a:rPr lang="en-US" sz="2400" dirty="0"/>
              <a:t>We will need to know your location and problem</a:t>
            </a:r>
          </a:p>
          <a:p>
            <a:pPr marL="320040" indent="-320040">
              <a:defRPr/>
            </a:pPr>
            <a:r>
              <a:rPr lang="en-US" sz="2400" b="1" dirty="0">
                <a:solidFill>
                  <a:srgbClr val="FF0000"/>
                </a:solidFill>
              </a:rPr>
              <a:t>Your Cellular Contact List</a:t>
            </a:r>
          </a:p>
          <a:p>
            <a:pPr marL="594360" lvl="1" indent="-320040">
              <a:defRPr/>
            </a:pPr>
            <a:r>
              <a:rPr lang="en-US" sz="2200" b="1" dirty="0">
                <a:solidFill>
                  <a:srgbClr val="FF0000"/>
                </a:solidFill>
              </a:rPr>
              <a:t>Do you have your cell phone programmed with the number for the University Police </a:t>
            </a:r>
          </a:p>
          <a:p>
            <a:pPr marL="594360" lvl="1" indent="-320040">
              <a:defRPr/>
            </a:pPr>
            <a:r>
              <a:rPr lang="en-US" sz="2200" b="1" dirty="0">
                <a:solidFill>
                  <a:srgbClr val="FF0000"/>
                </a:solidFill>
              </a:rPr>
              <a:t>“Police USFSP 727-873-4444”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780" y="575352"/>
            <a:ext cx="1295400" cy="438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21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Case of Emergency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5186523" cy="3263504"/>
          </a:xfrm>
        </p:spPr>
        <p:txBody>
          <a:bodyPr/>
          <a:lstStyle/>
          <a:p>
            <a:pPr marL="320040" indent="-320040">
              <a:defRPr/>
            </a:pPr>
            <a:r>
              <a:rPr lang="en-US" sz="2400" dirty="0"/>
              <a:t>Follow campus emergency procedures and evacuation maps posted on campus.</a:t>
            </a:r>
          </a:p>
          <a:p>
            <a:pPr marL="320040" indent="-320040">
              <a:defRPr/>
            </a:pPr>
            <a:r>
              <a:rPr lang="en-US" sz="2400" dirty="0"/>
              <a:t>Monitor campus website for emergency information.</a:t>
            </a:r>
          </a:p>
          <a:p>
            <a:pPr marL="320040" indent="-320040">
              <a:defRPr/>
            </a:pPr>
            <a:r>
              <a:rPr lang="en-US" sz="2400" dirty="0"/>
              <a:t>And, be sure that you are subscribed to the emergency notification system for the SP campus.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456" y="575352"/>
            <a:ext cx="2892213" cy="4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8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Notification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42508"/>
            <a:ext cx="7886700" cy="2290214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Alert USF was established to notify our campus community in the event of an emergency.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b="1" dirty="0"/>
              <a:t>The service is free</a:t>
            </a:r>
            <a:r>
              <a:rPr lang="en-US" sz="2400" dirty="0"/>
              <a:t>; however, standard text messaging rates may apply. 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Subscribe at </a:t>
            </a:r>
            <a:r>
              <a:rPr lang="en-US" sz="2400" dirty="0">
                <a:hlinkClick r:id="rId2"/>
              </a:rPr>
              <a:t>https://www.stpetersburg.usf.edu/police/</a:t>
            </a:r>
            <a:r>
              <a:rPr lang="en-US" sz="2400" dirty="0"/>
              <a:t>  </a:t>
            </a:r>
          </a:p>
        </p:txBody>
      </p:sp>
      <p:pic>
        <p:nvPicPr>
          <p:cNvPr id="4" name="Picture 2" descr="AlertUS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26511"/>
            <a:ext cx="4582404" cy="109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692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Notification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9662" y="2198669"/>
            <a:ext cx="4405687" cy="2434053"/>
          </a:xfrm>
        </p:spPr>
        <p:txBody>
          <a:bodyPr>
            <a:noAutofit/>
          </a:bodyPr>
          <a:lstStyle/>
          <a:p>
            <a:r>
              <a:rPr lang="en-US" sz="1400" dirty="0"/>
              <a:t>Alert USF messages will be sent to subscribers when on-going incidents may threaten the campus community.</a:t>
            </a:r>
          </a:p>
          <a:p>
            <a:endParaRPr lang="en-US" sz="1400" dirty="0"/>
          </a:p>
          <a:p>
            <a:r>
              <a:rPr lang="en-US" sz="1400" dirty="0"/>
              <a:t>Alert USF messages include…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Cellular text messages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University webpage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Facebook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X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Outdoor speakers</a:t>
            </a:r>
          </a:p>
        </p:txBody>
      </p:sp>
      <p:pic>
        <p:nvPicPr>
          <p:cNvPr id="4" name="Picture 2" descr="AlertUS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286" y="1203863"/>
            <a:ext cx="3870325" cy="92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69" y="1268015"/>
            <a:ext cx="24955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406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575352"/>
            <a:ext cx="8063287" cy="692663"/>
          </a:xfrm>
        </p:spPr>
        <p:txBody>
          <a:bodyPr>
            <a:normAutofit/>
          </a:bodyPr>
          <a:lstStyle/>
          <a:p>
            <a:r>
              <a:rPr lang="en-US" dirty="0"/>
              <a:t>Emergency Notification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8108330" cy="3386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Alert USF Overview: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Verify which campus has issued the alert.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View </a:t>
            </a:r>
            <a:r>
              <a:rPr lang="en-US" sz="2000" dirty="0">
                <a:hlinkClick r:id="rId2"/>
              </a:rPr>
              <a:t>https://www.stpetersburg.usf.edu/police/</a:t>
            </a:r>
            <a:r>
              <a:rPr lang="en-US" sz="2000" dirty="0"/>
              <a:t> for the most current information to avoid the need to call the police during emergencies.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Emergency Notification Alerts are issued for on-going threats to the campus, which might include weather conditions or emergency situations.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We also will provide timely notifications of criminal incidents or other concerns by e-mail messages to your USF email account.</a:t>
            </a:r>
          </a:p>
        </p:txBody>
      </p:sp>
      <p:pic>
        <p:nvPicPr>
          <p:cNvPr id="4" name="Picture 2" descr="AlertUS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39" y="1167943"/>
            <a:ext cx="3399897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789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USF SAFE smart app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856866"/>
          </a:xfrm>
        </p:spPr>
        <p:txBody>
          <a:bodyPr/>
          <a:lstStyle/>
          <a:p>
            <a:r>
              <a:rPr lang="en-US" sz="2400" dirty="0"/>
              <a:t>Mobile Blue Light feature</a:t>
            </a:r>
          </a:p>
          <a:p>
            <a:r>
              <a:rPr lang="en-US" sz="2400" dirty="0"/>
              <a:t>Friend Walk and Location Sharing</a:t>
            </a:r>
          </a:p>
          <a:p>
            <a:r>
              <a:rPr lang="en-US" sz="2400" dirty="0"/>
              <a:t>Emergency Call Button</a:t>
            </a:r>
          </a:p>
          <a:p>
            <a:r>
              <a:rPr lang="en-US" sz="2400" dirty="0"/>
              <a:t>Emergency Action Protocols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768" y="2997285"/>
            <a:ext cx="4066384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6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{59DB9003-08C6-A44B-B374-62BE413F1DB3}tf16401378</Template>
  <TotalTime>8546</TotalTime>
  <Words>993</Words>
  <Application>Microsoft Office PowerPoint</Application>
  <PresentationFormat>On-screen Show (16:9)</PresentationFormat>
  <Paragraphs>131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Chiller</vt:lpstr>
      <vt:lpstr>Courier New</vt:lpstr>
      <vt:lpstr>inherit</vt:lpstr>
      <vt:lpstr>Wingdings</vt:lpstr>
      <vt:lpstr>Office Theme</vt:lpstr>
      <vt:lpstr>Safety Education</vt:lpstr>
      <vt:lpstr>Overview </vt:lpstr>
      <vt:lpstr>University Police</vt:lpstr>
      <vt:lpstr>How to Summon Assistance</vt:lpstr>
      <vt:lpstr>In Case of Emergency</vt:lpstr>
      <vt:lpstr>Emergency Notification System</vt:lpstr>
      <vt:lpstr>Emergency Notification System</vt:lpstr>
      <vt:lpstr>Emergency Notification System</vt:lpstr>
      <vt:lpstr>USF SAFE smart app</vt:lpstr>
      <vt:lpstr>USF SAFE</vt:lpstr>
      <vt:lpstr>USF SAFE</vt:lpstr>
      <vt:lpstr>General Safety Messages</vt:lpstr>
      <vt:lpstr>General Safety Messages</vt:lpstr>
      <vt:lpstr>Educational Safety Programs</vt:lpstr>
      <vt:lpstr>Armed Intruder</vt:lpstr>
      <vt:lpstr>UPD Website</vt:lpstr>
      <vt:lpstr>Reporting Suspicious Activities</vt:lpstr>
      <vt:lpstr>Reporting a Crime</vt:lpstr>
      <vt:lpstr>Supporting Resources</vt:lpstr>
      <vt:lpstr>Questions?  UPD 727-873-4444     https://www.stpetersburg.usf.edu/police/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DiMercurio, Kyrstin</dc:creator>
  <cp:lastModifiedBy>David Hendry</cp:lastModifiedBy>
  <cp:revision>60</cp:revision>
  <dcterms:created xsi:type="dcterms:W3CDTF">2019-11-06T18:18:56Z</dcterms:created>
  <dcterms:modified xsi:type="dcterms:W3CDTF">2025-08-21T15:10:48Z</dcterms:modified>
</cp:coreProperties>
</file>