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64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60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6A0"/>
    <a:srgbClr val="ECEAD1"/>
    <a:srgbClr val="CFC493"/>
    <a:srgbClr val="006747"/>
    <a:srgbClr val="466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76"/>
  </p:normalViewPr>
  <p:slideViewPr>
    <p:cSldViewPr snapToGrid="0" snapToObjects="1">
      <p:cViewPr varScale="1">
        <p:scale>
          <a:sx n="93" d="100"/>
          <a:sy n="93" d="100"/>
        </p:scale>
        <p:origin x="40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6060A-B9F0-4448-83E4-C7A96EF40C1A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6F9D4-C20D-40D6-9DC2-0450AFC0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5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70006"/>
            <a:ext cx="7886700" cy="1512038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002285"/>
            <a:ext cx="7886700" cy="562570"/>
          </a:xfrm>
        </p:spPr>
        <p:txBody>
          <a:bodyPr>
            <a:normAutofit/>
          </a:bodyPr>
          <a:lstStyle>
            <a:lvl1pPr marL="0" indent="0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4409631"/>
            <a:ext cx="7886700" cy="297332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1969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een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6637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ay">
    <p:bg>
      <p:bgPr>
        <a:solidFill>
          <a:srgbClr val="7E9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99048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3B7135-3D78-0E4B-9C26-9E7303734618}"/>
              </a:ext>
            </a:extLst>
          </p:cNvPr>
          <p:cNvSpPr/>
          <p:nvPr userDrawn="1"/>
        </p:nvSpPr>
        <p:spPr>
          <a:xfrm>
            <a:off x="182880" y="219456"/>
            <a:ext cx="8750808" cy="4754880"/>
          </a:xfrm>
          <a:prstGeom prst="rect">
            <a:avLst/>
          </a:prstGeom>
          <a:solidFill>
            <a:srgbClr val="7E96A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DF257-01E2-CC4F-84E8-92951174B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54815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-2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3"/>
            <a:ext cx="3145064" cy="2734967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0E8F77-71F3-F946-9D23-CC819E7051D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88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7"/>
            <a:ext cx="3887391" cy="5204389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709" y="740569"/>
            <a:ext cx="4371831" cy="3655219"/>
          </a:xfrm>
        </p:spPr>
        <p:txBody>
          <a:bodyPr/>
          <a:lstStyle>
            <a:lvl1pPr>
              <a:defRPr sz="2400">
                <a:solidFill>
                  <a:srgbClr val="006747"/>
                </a:solidFill>
              </a:defRPr>
            </a:lvl1pPr>
            <a:lvl2pPr>
              <a:defRPr sz="2100">
                <a:solidFill>
                  <a:srgbClr val="006747"/>
                </a:solidFill>
              </a:defRPr>
            </a:lvl2pPr>
            <a:lvl3pPr>
              <a:defRPr sz="1800">
                <a:solidFill>
                  <a:srgbClr val="006747"/>
                </a:solidFill>
              </a:defRPr>
            </a:lvl3pPr>
            <a:lvl4pPr>
              <a:defRPr sz="1500">
                <a:solidFill>
                  <a:srgbClr val="006747"/>
                </a:solidFill>
              </a:defRPr>
            </a:lvl4pPr>
            <a:lvl5pPr>
              <a:defRPr sz="1500">
                <a:solidFill>
                  <a:srgbClr val="006747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6"/>
            <a:ext cx="9144000" cy="219159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342900"/>
            <a:ext cx="3099679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604"/>
            <a:ext cx="4034626" cy="22089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83AE0ED-DAFE-6347-ACD6-B8BA2CC2D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3963" y="-33338"/>
            <a:ext cx="3606800" cy="37322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1888F3-4D41-1847-B79F-091A153FEBA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033963" y="3871644"/>
            <a:ext cx="3606800" cy="453776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F4C2C-1ED6-0F47-810A-EE823A1E98D4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6172" y="740569"/>
            <a:ext cx="2949178" cy="80248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6172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88B55E94-566B-064E-82B6-C977F84F7C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663" y="740569"/>
            <a:ext cx="4627562" cy="365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6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0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67360"/>
            <a:ext cx="7886700" cy="1087964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575565"/>
            <a:ext cx="7886700" cy="562570"/>
          </a:xfrm>
        </p:spPr>
        <p:txBody>
          <a:bodyPr>
            <a:normAutofit/>
          </a:bodyPr>
          <a:lstStyle>
            <a:lvl1pPr marL="0" indent="0" algn="r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296351"/>
            <a:ext cx="7886700" cy="297332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385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75352"/>
            <a:ext cx="7886700" cy="692663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1" y="0"/>
            <a:ext cx="179462" cy="514350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B23591-16BE-954D-B59B-91BFDA66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2CF947-D569-5840-90FE-2AE8871A80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369219"/>
            <a:ext cx="3874984" cy="32635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3">
    <p:bg>
      <p:bgPr>
        <a:solidFill>
          <a:srgbClr val="ECE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8CF8B-D494-CC47-8E2D-52DC8E8EF28F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0E96-9F1D-4749-BDBF-344ADF8F90F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76" r:id="rId4"/>
    <p:sldLayoutId id="2147483662" r:id="rId5"/>
    <p:sldLayoutId id="2147483664" r:id="rId6"/>
    <p:sldLayoutId id="2147483672" r:id="rId7"/>
    <p:sldLayoutId id="2147483675" r:id="rId8"/>
    <p:sldLayoutId id="2147483665" r:id="rId9"/>
    <p:sldLayoutId id="2147483666" r:id="rId10"/>
    <p:sldLayoutId id="2147483671" r:id="rId11"/>
    <p:sldLayoutId id="2147483667" r:id="rId12"/>
    <p:sldLayoutId id="2147483670" r:id="rId13"/>
    <p:sldLayoutId id="2147483668" r:id="rId14"/>
    <p:sldLayoutId id="2147483673" r:id="rId15"/>
    <p:sldLayoutId id="2147483669" r:id="rId16"/>
    <p:sldLayoutId id="2147483678" r:id="rId17"/>
    <p:sldLayoutId id="2147483674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www.stpetersburg.usf.edu/police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stpetersburg.usf.edu/police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petersburg.usf.edu/police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tpetersburg.usf.edu/police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stpetersburg.usf.edu/police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6DCE-5506-AE49-9AA5-4EB0B252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Education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915A3-AD07-F048-8B5A-7D44B354D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UNIVERSITY POLICE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854F3-E1E6-B445-9497-094416CE94B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David Hendry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886" y="210553"/>
            <a:ext cx="2103302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USF 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4004995" cy="3263504"/>
          </a:xfrm>
        </p:spPr>
        <p:txBody>
          <a:bodyPr/>
          <a:lstStyle/>
          <a:p>
            <a:r>
              <a:rPr lang="en-US" dirty="0"/>
              <a:t>Interactive mapping</a:t>
            </a:r>
          </a:p>
          <a:p>
            <a:r>
              <a:rPr lang="en-US" dirty="0"/>
              <a:t>Campus Maps</a:t>
            </a:r>
          </a:p>
          <a:p>
            <a:r>
              <a:rPr lang="en-US" dirty="0"/>
              <a:t>Blue Light Locations</a:t>
            </a:r>
          </a:p>
          <a:p>
            <a:r>
              <a:rPr lang="en-US" dirty="0"/>
              <a:t>Trip Planner on campus</a:t>
            </a:r>
          </a:p>
          <a:p>
            <a:r>
              <a:rPr lang="en-US" dirty="0"/>
              <a:t>Crime Tip </a:t>
            </a:r>
            <a:r>
              <a:rPr lang="en-US" dirty="0" smtClean="0"/>
              <a:t>Reporting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33" y="575352"/>
            <a:ext cx="20525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USF SAFE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5124878" cy="3263504"/>
          </a:xfrm>
        </p:spPr>
        <p:txBody>
          <a:bodyPr/>
          <a:lstStyle/>
          <a:p>
            <a:r>
              <a:rPr lang="en-US" dirty="0"/>
              <a:t>Subscription is easily accessible via the UPD webpage at </a:t>
            </a:r>
            <a:r>
              <a:rPr lang="en-US" dirty="0">
                <a:hlinkClick r:id="rId2"/>
              </a:rPr>
              <a:t>https://www.stpetersburg.usf.edu/police/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158" y="575352"/>
            <a:ext cx="24804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Safety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i="1" dirty="0"/>
              <a:t>Pedestrian safety</a:t>
            </a:r>
            <a:r>
              <a:rPr lang="en-US" sz="2000" dirty="0"/>
              <a:t>…always look both ways before crossing the street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i="1" dirty="0"/>
              <a:t>Traffic safety</a:t>
            </a:r>
            <a:r>
              <a:rPr lang="en-US" sz="2000" dirty="0"/>
              <a:t>…always observe stop signs and posted speed limits, drive carefully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i="1" dirty="0"/>
              <a:t>Personal safety</a:t>
            </a:r>
            <a:r>
              <a:rPr lang="en-US" sz="2000" dirty="0"/>
              <a:t>…always think safety! Don’t walk alone at night, watch your surroundings, trust your instincts and protect yourself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i="1" dirty="0"/>
              <a:t>Personal Belongings</a:t>
            </a:r>
            <a:r>
              <a:rPr lang="en-US" sz="2000" dirty="0"/>
              <a:t>…be responsible, don’t leave items unattended, and always lock cars and </a:t>
            </a:r>
            <a:r>
              <a:rPr lang="en-US" sz="2000" dirty="0" smtClean="0"/>
              <a:t>bikes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78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Safety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</a:pPr>
            <a:r>
              <a:rPr lang="en-US" sz="2000" dirty="0"/>
              <a:t>While there is very little misconduct reported on campus, we always encourage you to …</a:t>
            </a:r>
          </a:p>
          <a:p>
            <a:pPr>
              <a:buClr>
                <a:schemeClr val="accent1"/>
              </a:buClr>
            </a:pPr>
            <a:endParaRPr lang="en-US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Be Alert to your surroundings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Exercise good judgment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Keep your belongings safe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Report suspicious persons and incidents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Be equally as alert on Social Media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Know that you can call the Police for any assistance or information regarding helpful </a:t>
            </a:r>
            <a:r>
              <a:rPr lang="en-US" sz="2000" dirty="0" smtClean="0"/>
              <a:t>resources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14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Safety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Bicycle Safety and Security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Orientation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Office Safety and Security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Personal Safety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Residence Hall Safety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Theft Prevention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Rape Aggression Defense (RAD) Program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If you are interested in an upcoming course please let us know.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447" y="1369219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Armed Intruder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61538" t="18943" r="5129" b="12263"/>
          <a:stretch/>
        </p:blipFill>
        <p:spPr bwMode="auto">
          <a:xfrm>
            <a:off x="628650" y="1370013"/>
            <a:ext cx="4917731" cy="3262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07" y="1370013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buClr>
                <a:schemeClr val="accent1"/>
              </a:buClr>
            </a:pPr>
            <a:r>
              <a:rPr lang="en-US" sz="2000" dirty="0"/>
              <a:t>Great source for information and resources:</a:t>
            </a:r>
          </a:p>
          <a:p>
            <a:pPr fontAlgn="base">
              <a:buClr>
                <a:schemeClr val="accent1"/>
              </a:buClr>
            </a:pPr>
            <a:endParaRPr lang="en-US" b="1" dirty="0"/>
          </a:p>
          <a:p>
            <a:pPr marL="342900" indent="-342900" fontAlgn="base">
              <a:buClr>
                <a:schemeClr val="accent1"/>
              </a:buClr>
            </a:pPr>
            <a:r>
              <a:rPr lang="en-US" sz="2000" b="1" dirty="0"/>
              <a:t>Armed Intruder Training </a:t>
            </a:r>
            <a:r>
              <a:rPr lang="en-US" dirty="0"/>
              <a:t>(videos and documents)</a:t>
            </a:r>
          </a:p>
          <a:p>
            <a:pPr marL="342900" indent="-342900" fontAlgn="base">
              <a:buClr>
                <a:schemeClr val="accent1"/>
              </a:buClr>
            </a:pPr>
            <a:r>
              <a:rPr lang="en-US" sz="2000" b="1" dirty="0"/>
              <a:t>Annual Security Report </a:t>
            </a:r>
            <a:r>
              <a:rPr lang="en-US" dirty="0"/>
              <a:t>(</a:t>
            </a:r>
            <a:r>
              <a:rPr lang="en-US" dirty="0" err="1"/>
              <a:t>Clery</a:t>
            </a:r>
            <a:r>
              <a:rPr lang="en-US" dirty="0"/>
              <a:t> Act Crime and Fire Safety Info.)</a:t>
            </a:r>
          </a:p>
          <a:p>
            <a:pPr marL="342900" indent="-342900" fontAlgn="base">
              <a:buClr>
                <a:schemeClr val="accent1"/>
              </a:buClr>
            </a:pPr>
            <a:r>
              <a:rPr lang="en-US" sz="2000" b="1" dirty="0"/>
              <a:t>FDLE Sexual Offender/Predator Offender Search </a:t>
            </a:r>
            <a:r>
              <a:rPr lang="en-US" dirty="0"/>
              <a:t>(www.offender.fdle.state.fl.us/offender and 1-888-357-7332 )</a:t>
            </a:r>
          </a:p>
          <a:p>
            <a:pPr marL="342900" indent="-342900" fontAlgn="base">
              <a:buClr>
                <a:schemeClr val="accent1"/>
              </a:buClr>
            </a:pPr>
            <a:r>
              <a:rPr lang="en-US" sz="2000" b="1" dirty="0"/>
              <a:t>Alert USF Emergency Notification Sign-Up</a:t>
            </a:r>
          </a:p>
          <a:p>
            <a:pPr marL="342900" indent="-342900" fontAlgn="base">
              <a:buClr>
                <a:schemeClr val="accent1"/>
              </a:buClr>
            </a:pPr>
            <a:r>
              <a:rPr lang="en-US" sz="2000" b="1" dirty="0"/>
              <a:t>Crime Prevention/Safety Tips</a:t>
            </a:r>
          </a:p>
          <a:p>
            <a:pPr marL="342900" indent="-342900" fontAlgn="base">
              <a:buClr>
                <a:schemeClr val="accent1"/>
              </a:buClr>
            </a:pPr>
            <a:r>
              <a:rPr lang="en-US" sz="2000" b="1" dirty="0"/>
              <a:t>Weather/Emergency Preparedness</a:t>
            </a:r>
          </a:p>
          <a:p>
            <a:pPr marL="342900" indent="-342900" fontAlgn="base">
              <a:buClr>
                <a:schemeClr val="accent1"/>
              </a:buClr>
            </a:pPr>
            <a:r>
              <a:rPr lang="en-US" sz="2000" b="1" dirty="0"/>
              <a:t>Other Helpful Resources</a:t>
            </a:r>
          </a:p>
          <a:p>
            <a:pPr marL="342900" indent="-342900" fontAlgn="base">
              <a:buClr>
                <a:schemeClr val="accent1"/>
              </a:buClr>
            </a:pPr>
            <a:endParaRPr lang="en-US" sz="2000" b="1" dirty="0"/>
          </a:p>
          <a:p>
            <a:pPr marL="342900" indent="-342900" fontAlgn="base">
              <a:buClr>
                <a:schemeClr val="accent1"/>
              </a:buClr>
            </a:pPr>
            <a:r>
              <a:rPr lang="en-US" sz="2000" dirty="0">
                <a:hlinkClick r:id="rId2"/>
              </a:rPr>
              <a:t>https://www.stpetersburg.usf.edu/police/</a:t>
            </a:r>
            <a:r>
              <a:rPr lang="en-US" sz="2000" b="1" dirty="0" smtClean="0">
                <a:latin typeface="inherit"/>
              </a:rPr>
              <a:t/>
            </a:r>
            <a:br>
              <a:rPr lang="en-US" sz="2000" b="1" dirty="0" smtClean="0">
                <a:latin typeface="inherit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78" y="3668045"/>
            <a:ext cx="3000375" cy="96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Suspicious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5217346" cy="3263504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If you see or become aware of any suspicious behavior or conduct, </a:t>
            </a:r>
            <a:r>
              <a:rPr lang="en-US" sz="2000" b="1" dirty="0">
                <a:solidFill>
                  <a:srgbClr val="FF0000"/>
                </a:solidFill>
              </a:rPr>
              <a:t>REPORT IT</a:t>
            </a:r>
            <a:r>
              <a:rPr lang="en-US" sz="2000" dirty="0"/>
              <a:t>, you may prevent a tragedy.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This may include concerning comments on social media, such as Facebook or Twitter.</a:t>
            </a:r>
          </a:p>
          <a:p>
            <a:pPr marL="342900" indent="-342900"/>
            <a:endParaRPr lang="en-US" sz="2000" dirty="0"/>
          </a:p>
          <a:p>
            <a:r>
              <a:rPr lang="en-US" sz="2000" dirty="0"/>
              <a:t>Call the University Police or if you wish to be anonymous, utilize Silent Witness at the UPD website.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467" y="1369219"/>
            <a:ext cx="2428875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68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a 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report a crime on campus contact the University Police at 727-873-4444.  If the crime occurred off campus, UPD will assist you in contacting the appropriate police agency.</a:t>
            </a:r>
          </a:p>
          <a:p>
            <a:endParaRPr lang="en-US" sz="1200" dirty="0"/>
          </a:p>
          <a:p>
            <a:r>
              <a:rPr lang="en-US" dirty="0"/>
              <a:t>The Public Safety Operator will ask for additional information and send a police officer to assist you.</a:t>
            </a:r>
          </a:p>
          <a:p>
            <a:endParaRPr lang="en-US" sz="1200" dirty="0"/>
          </a:p>
          <a:p>
            <a:r>
              <a:rPr lang="en-US" dirty="0"/>
              <a:t>Always take steps to preserve evidence, which is very important in many incidents, such as domestic, dating or sexual assaults, stalking, property crimes, etc.</a:t>
            </a:r>
          </a:p>
          <a:p>
            <a:endParaRPr lang="en-US" sz="1200" dirty="0"/>
          </a:p>
          <a:p>
            <a:r>
              <a:rPr lang="en-US" dirty="0"/>
              <a:t>The police officer will provide additional information such as crime victim resources, injunction information and other helpful services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If you find yourself or a friend in a difficult or troubling situation, you may be looking for somewhere to turn for assistance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You should know that the university offers a wide range of services on campus and in our area to help.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Contact the University Police, Wellness Center or a Campus Security Authority for assistance or follow-up on our websites for additional information.</a:t>
            </a:r>
          </a:p>
          <a:p>
            <a:pPr marL="0" indent="0" algn="ctr">
              <a:buNone/>
            </a:pPr>
            <a:r>
              <a:rPr lang="en-US" sz="2800" b="1" i="1" dirty="0">
                <a:latin typeface="Chiller" panose="04020404031007020602" pitchFamily="82" charset="0"/>
              </a:rPr>
              <a:t>…mental well-being, domestic troubles, sexual assault, stalking, bullying, harassment, violence, etc…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F018-C87B-464B-83D3-7D6A15C3A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USF St. Petersburg Police Department (UPD) is a professional state accredited law enforcement agency serving and protecting the university community.</a:t>
            </a:r>
          </a:p>
          <a:p>
            <a:endParaRPr lang="en-US" sz="2400" dirty="0"/>
          </a:p>
          <a:p>
            <a:r>
              <a:rPr lang="en-US" sz="2400" dirty="0"/>
              <a:t>UPD officers patrol the campus and surrounding areas 24 hours a day, 7 days a week.</a:t>
            </a:r>
          </a:p>
          <a:p>
            <a:endParaRPr lang="en-US" sz="2400" dirty="0"/>
          </a:p>
          <a:p>
            <a:r>
              <a:rPr lang="en-US" sz="2400" dirty="0"/>
              <a:t>We strive to provide a safe campus community and to serve as a resource to campus members.</a:t>
            </a:r>
          </a:p>
          <a:p>
            <a:endParaRPr lang="en-US" sz="2400" dirty="0"/>
          </a:p>
          <a:p>
            <a:r>
              <a:rPr lang="en-US" sz="2400" dirty="0"/>
              <a:t>UPD is located at 530 3</a:t>
            </a:r>
            <a:r>
              <a:rPr lang="en-US" sz="2400" baseline="30000" dirty="0"/>
              <a:t>rd</a:t>
            </a:r>
            <a:r>
              <a:rPr lang="en-US" sz="2400" dirty="0"/>
              <a:t> St South on the first level of the parking garage.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39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 Contact Information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8" y="1851918"/>
            <a:ext cx="3119138" cy="2365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268015"/>
            <a:ext cx="7886700" cy="326350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https://www.stpetersburg.usf.edu/police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727-873-4444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8228-26B0-C44C-8984-8310F2D4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69" y="1065981"/>
            <a:ext cx="3522110" cy="2734967"/>
          </a:xfrm>
        </p:spPr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727-873-4444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9329FB5-3FE5-1747-A412-3296CEADF7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83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Police Services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33876"/>
            <a:ext cx="7886700" cy="29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Summon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6933130" cy="3263504"/>
          </a:xfrm>
        </p:spPr>
        <p:txBody>
          <a:bodyPr>
            <a:normAutofit lnSpcReduction="10000"/>
          </a:bodyPr>
          <a:lstStyle/>
          <a:p>
            <a:pPr marL="320040" indent="-320040">
              <a:defRPr/>
            </a:pPr>
            <a:r>
              <a:rPr lang="en-US" sz="2400" dirty="0"/>
              <a:t>Blue light emergency phones</a:t>
            </a:r>
          </a:p>
          <a:p>
            <a:pPr marL="320040" indent="-320040">
              <a:defRPr/>
            </a:pPr>
            <a:r>
              <a:rPr lang="en-US" sz="2400" dirty="0"/>
              <a:t>Dial 3-4444 from any university phone</a:t>
            </a:r>
          </a:p>
          <a:p>
            <a:pPr marL="320040" indent="-320040">
              <a:defRPr/>
            </a:pPr>
            <a:r>
              <a:rPr lang="en-US" sz="2400" dirty="0"/>
              <a:t>Dial 911</a:t>
            </a:r>
          </a:p>
          <a:p>
            <a:pPr marL="320040" indent="-320040">
              <a:defRPr/>
            </a:pPr>
            <a:r>
              <a:rPr lang="en-US" sz="2400" dirty="0"/>
              <a:t>We will need to know your location and problem</a:t>
            </a:r>
          </a:p>
          <a:p>
            <a:pPr marL="320040" indent="-320040">
              <a:defRPr/>
            </a:pPr>
            <a:r>
              <a:rPr lang="en-US" sz="2400" b="1" dirty="0">
                <a:solidFill>
                  <a:srgbClr val="FF0000"/>
                </a:solidFill>
              </a:rPr>
              <a:t>Your Cellular Contact List</a:t>
            </a:r>
          </a:p>
          <a:p>
            <a:pPr marL="594360" lvl="1" indent="-320040">
              <a:defRPr/>
            </a:pPr>
            <a:r>
              <a:rPr lang="en-US" sz="2200" b="1" dirty="0">
                <a:solidFill>
                  <a:srgbClr val="FF0000"/>
                </a:solidFill>
              </a:rPr>
              <a:t>Do you have your cell phone programmed with the number for the University Police </a:t>
            </a:r>
          </a:p>
          <a:p>
            <a:pPr marL="594360" lvl="1" indent="-320040">
              <a:defRPr/>
            </a:pPr>
            <a:r>
              <a:rPr lang="en-US" sz="2200" b="1" dirty="0">
                <a:solidFill>
                  <a:srgbClr val="FF0000"/>
                </a:solidFill>
              </a:rPr>
              <a:t>“Police USFSP 727-873-4444”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780" y="575352"/>
            <a:ext cx="1295400" cy="438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Case of Emergency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5186523" cy="3263504"/>
          </a:xfrm>
        </p:spPr>
        <p:txBody>
          <a:bodyPr/>
          <a:lstStyle/>
          <a:p>
            <a:pPr marL="320040" indent="-320040">
              <a:defRPr/>
            </a:pPr>
            <a:r>
              <a:rPr lang="en-US" sz="2400" dirty="0"/>
              <a:t>Follow campus emergency procedures and evacuation maps posted in classrooms</a:t>
            </a:r>
          </a:p>
          <a:p>
            <a:pPr marL="320040" indent="-320040">
              <a:defRPr/>
            </a:pPr>
            <a:r>
              <a:rPr lang="en-US" sz="2400" dirty="0"/>
              <a:t>Monitor campus website for emergency information</a:t>
            </a:r>
          </a:p>
          <a:p>
            <a:pPr marL="320040" indent="-320040">
              <a:defRPr/>
            </a:pPr>
            <a:r>
              <a:rPr lang="en-US" sz="2400" dirty="0"/>
              <a:t>And, subscribe to the emergency notification system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56" y="575352"/>
            <a:ext cx="2892213" cy="4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Notification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42508"/>
            <a:ext cx="7886700" cy="229021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Alert USF was established to notify our campus community in the event of an emergency.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The service is free</a:t>
            </a:r>
            <a:r>
              <a:rPr lang="en-US" sz="2400" dirty="0"/>
              <a:t>; however, standard text messaging rates may apply. 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Subscribe at </a:t>
            </a:r>
            <a:r>
              <a:rPr lang="en-US" sz="2400" dirty="0">
                <a:hlinkClick r:id="rId2"/>
              </a:rPr>
              <a:t>https://www.stpetersburg.usf.edu/police/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4" name="Picture 2" descr="AlertUS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26511"/>
            <a:ext cx="4582404" cy="10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Notification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662" y="2198669"/>
            <a:ext cx="4405687" cy="2434053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/>
              <a:t>Alert USF messages will be sent to subscribers when on-going incidents may threaten the campus community.</a:t>
            </a:r>
          </a:p>
          <a:p>
            <a:endParaRPr lang="en-US" sz="2000" dirty="0"/>
          </a:p>
          <a:p>
            <a:r>
              <a:rPr lang="en-US" sz="2000" dirty="0"/>
              <a:t>Alert USF messages include…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Cellular text messages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University webpage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Facebook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Twitter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Outdoor </a:t>
            </a:r>
            <a:r>
              <a:rPr lang="en-US" sz="2000" dirty="0" smtClean="0"/>
              <a:t>speakers</a:t>
            </a:r>
            <a:endParaRPr lang="en-US" sz="2000" dirty="0"/>
          </a:p>
        </p:txBody>
      </p:sp>
      <p:pic>
        <p:nvPicPr>
          <p:cNvPr id="4" name="Picture 2" descr="AlertU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86" y="1203863"/>
            <a:ext cx="3870325" cy="9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69" y="1268015"/>
            <a:ext cx="24955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4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75352"/>
            <a:ext cx="8063287" cy="692663"/>
          </a:xfrm>
        </p:spPr>
        <p:txBody>
          <a:bodyPr>
            <a:normAutofit/>
          </a:bodyPr>
          <a:lstStyle/>
          <a:p>
            <a:r>
              <a:rPr lang="en-US" dirty="0" smtClean="0"/>
              <a:t>Emergency Notification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/>
              <a:t>Alert USF Overview: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Verify which campus has issued the alert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View </a:t>
            </a:r>
            <a:r>
              <a:rPr lang="en-US" sz="2000" dirty="0">
                <a:hlinkClick r:id="rId2"/>
              </a:rPr>
              <a:t>https://www.stpetersburg.usf.edu/police/</a:t>
            </a:r>
            <a:r>
              <a:rPr lang="en-US" sz="2000" dirty="0" smtClean="0"/>
              <a:t> </a:t>
            </a:r>
            <a:r>
              <a:rPr lang="en-US" sz="2000" dirty="0"/>
              <a:t>for the most current information to avoid the need to call the police during emergencies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Emergency Notification Alerts are issued for on-going threats to the campus, which might include weather conditions and crisis incidents.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In other situations, we provide timely notifications of crime trends, such as parking lot burglaries, by e-mail messages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 descr="AlertUS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39" y="1167943"/>
            <a:ext cx="3399897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USF SAFE smart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1856866"/>
          </a:xfrm>
        </p:spPr>
        <p:txBody>
          <a:bodyPr/>
          <a:lstStyle/>
          <a:p>
            <a:r>
              <a:rPr lang="en-US" sz="2400" dirty="0"/>
              <a:t>Mobile Blue Light feature</a:t>
            </a:r>
          </a:p>
          <a:p>
            <a:r>
              <a:rPr lang="en-US" sz="2400" dirty="0"/>
              <a:t>Friend Walk and Location Sharing</a:t>
            </a:r>
          </a:p>
          <a:p>
            <a:r>
              <a:rPr lang="en-US" sz="2400" dirty="0"/>
              <a:t>Emergency Call Button</a:t>
            </a:r>
          </a:p>
          <a:p>
            <a:r>
              <a:rPr lang="en-US" sz="2400" dirty="0"/>
              <a:t>Emergency Action Protocols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68" y="2997285"/>
            <a:ext cx="4066384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{59DB9003-08C6-A44B-B374-62BE413F1DB3}tf16401378</Template>
  <TotalTime>8458</TotalTime>
  <Words>848</Words>
  <Application>Microsoft Office PowerPoint</Application>
  <PresentationFormat>On-screen Show (16:9)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Chiller</vt:lpstr>
      <vt:lpstr>Courier New</vt:lpstr>
      <vt:lpstr>inherit</vt:lpstr>
      <vt:lpstr>Wingdings</vt:lpstr>
      <vt:lpstr>Office Theme</vt:lpstr>
      <vt:lpstr>Safety Education</vt:lpstr>
      <vt:lpstr>Overview </vt:lpstr>
      <vt:lpstr>University Police Services</vt:lpstr>
      <vt:lpstr>How to Summon Assistance</vt:lpstr>
      <vt:lpstr>In Case of Emergency</vt:lpstr>
      <vt:lpstr>Emergency Notification System</vt:lpstr>
      <vt:lpstr>Emergency Notification System</vt:lpstr>
      <vt:lpstr>Emergency Notification System</vt:lpstr>
      <vt:lpstr>USF SAFE smart app</vt:lpstr>
      <vt:lpstr>USF SAFE</vt:lpstr>
      <vt:lpstr>USF SAFE</vt:lpstr>
      <vt:lpstr>General Safety Messages</vt:lpstr>
      <vt:lpstr>General Safety Messages</vt:lpstr>
      <vt:lpstr>Educational Safety Programs</vt:lpstr>
      <vt:lpstr>Armed Intruder</vt:lpstr>
      <vt:lpstr>UPD Website</vt:lpstr>
      <vt:lpstr>Reporting Suspicious Activities</vt:lpstr>
      <vt:lpstr>Reporting a Crime</vt:lpstr>
      <vt:lpstr>Supporting Resources</vt:lpstr>
      <vt:lpstr>UPD Contact Information</vt:lpstr>
      <vt:lpstr>Questions?  UPD 727-873-4444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DiMercurio, Kyrstin</dc:creator>
  <cp:lastModifiedBy>David Hendry</cp:lastModifiedBy>
  <cp:revision>49</cp:revision>
  <dcterms:created xsi:type="dcterms:W3CDTF">2019-11-06T18:18:56Z</dcterms:created>
  <dcterms:modified xsi:type="dcterms:W3CDTF">2020-08-17T16:49:03Z</dcterms:modified>
</cp:coreProperties>
</file>